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38"/>
  </p:notesMasterIdLst>
  <p:sldIdLst>
    <p:sldId id="256" r:id="rId2"/>
    <p:sldId id="300" r:id="rId3"/>
    <p:sldId id="348" r:id="rId4"/>
    <p:sldId id="337" r:id="rId5"/>
    <p:sldId id="464" r:id="rId6"/>
    <p:sldId id="367" r:id="rId7"/>
    <p:sldId id="365" r:id="rId8"/>
    <p:sldId id="436" r:id="rId9"/>
    <p:sldId id="437" r:id="rId10"/>
    <p:sldId id="439" r:id="rId11"/>
    <p:sldId id="440" r:id="rId12"/>
    <p:sldId id="465" r:id="rId13"/>
    <p:sldId id="443" r:id="rId14"/>
    <p:sldId id="466" r:id="rId15"/>
    <p:sldId id="444" r:id="rId16"/>
    <p:sldId id="446" r:id="rId17"/>
    <p:sldId id="447" r:id="rId18"/>
    <p:sldId id="448" r:id="rId19"/>
    <p:sldId id="449" r:id="rId20"/>
    <p:sldId id="384" r:id="rId21"/>
    <p:sldId id="451" r:id="rId22"/>
    <p:sldId id="453" r:id="rId23"/>
    <p:sldId id="452" r:id="rId24"/>
    <p:sldId id="467" r:id="rId25"/>
    <p:sldId id="468" r:id="rId26"/>
    <p:sldId id="454" r:id="rId27"/>
    <p:sldId id="455" r:id="rId28"/>
    <p:sldId id="457" r:id="rId29"/>
    <p:sldId id="456" r:id="rId30"/>
    <p:sldId id="462" r:id="rId31"/>
    <p:sldId id="469" r:id="rId32"/>
    <p:sldId id="470" r:id="rId33"/>
    <p:sldId id="458" r:id="rId34"/>
    <p:sldId id="383" r:id="rId35"/>
    <p:sldId id="306" r:id="rId36"/>
    <p:sldId id="471" r:id="rId37"/>
  </p:sldIdLst>
  <p:sldSz cx="12192000" cy="6858000"/>
  <p:notesSz cx="6858000" cy="9144000"/>
  <p:embeddedFontLst>
    <p:embeddedFont>
      <p:font typeface="Dosis" panose="020B0604020202020204" charset="0"/>
      <p:regular r:id="rId39"/>
      <p:bold r:id="rId40"/>
    </p:embeddedFont>
    <p:embeddedFont>
      <p:font typeface="Source Sans Pro" panose="020B050303040302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B7C4"/>
    <a:srgbClr val="415665"/>
    <a:srgbClr val="5A5A5A"/>
    <a:srgbClr val="FFFFFF"/>
    <a:srgbClr val="919EA6"/>
    <a:srgbClr val="6A7A86"/>
    <a:srgbClr val="FF9900"/>
    <a:srgbClr val="FFC369"/>
    <a:srgbClr val="FFFF00"/>
    <a:srgbClr val="00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53CC6F-1F70-446D-A29D-758EFE7B9F5D}">
  <a:tblStyle styleId="{1E53CC6F-1F70-446D-A29D-758EFE7B9F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80" d="100"/>
          <a:sy n="80" d="100"/>
        </p:scale>
        <p:origin x="3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74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0266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915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76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671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0647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725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35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688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426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814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020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86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634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233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088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354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918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8018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61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905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812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386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084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9331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310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449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883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48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084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3349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330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984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64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263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205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465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5199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-200" y="5542233"/>
            <a:ext cx="12192000" cy="36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 flipH="1">
            <a:off x="-200" y="0"/>
            <a:ext cx="12192000" cy="554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3366967"/>
            <a:ext cx="7079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10800000">
            <a:off x="-200" y="5026433"/>
            <a:ext cx="12192000" cy="9168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1" name="Google Shape;21;p4"/>
          <p:cNvSpPr/>
          <p:nvPr/>
        </p:nvSpPr>
        <p:spPr>
          <a:xfrm flipH="1">
            <a:off x="-200" y="0"/>
            <a:ext cx="12192000" cy="502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>
                <a:solidFill>
                  <a:srgbClr val="FFFFFF"/>
                </a:solidFill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▸"/>
              <a:defRPr i="1">
                <a:solidFill>
                  <a:srgbClr val="FFFFFF"/>
                </a:solidFill>
              </a:defRPr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⬩"/>
              <a:defRPr i="1">
                <a:solidFill>
                  <a:srgbClr val="FFFFFF"/>
                </a:solidFill>
              </a:defRPr>
            </a:lvl3pPr>
            <a:lvl4pPr marL="2438339" lvl="3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⬞"/>
              <a:defRPr i="1">
                <a:solidFill>
                  <a:srgbClr val="FFFFFF"/>
                </a:solidFill>
              </a:defRPr>
            </a:lvl4pPr>
            <a:lvl5pPr marL="3047924" lvl="4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5pPr>
            <a:lvl6pPr marL="3657509" lvl="5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6pPr>
            <a:lvl7pPr marL="4267093" lvl="6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i="1">
                <a:solidFill>
                  <a:srgbClr val="FFFFFF"/>
                </a:solidFill>
              </a:defRPr>
            </a:lvl7pPr>
            <a:lvl8pPr marL="4876678" lvl="7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8pPr>
            <a:lvl9pPr marL="5486263" lvl="8" indent="-457189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>
            <a:off x="-100" y="0"/>
            <a:ext cx="8928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3" name="Google Shape;33;p6"/>
          <p:cNvSpPr/>
          <p:nvPr/>
        </p:nvSpPr>
        <p:spPr>
          <a:xfrm flipH="1">
            <a:off x="-100" y="0"/>
            <a:ext cx="892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125900" y="2045676"/>
            <a:ext cx="3739600" cy="4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090831" y="2045676"/>
            <a:ext cx="3739600" cy="4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 sz="3200"/>
            </a:lvl1pPr>
            <a:lvl2pPr lvl="1">
              <a:buNone/>
              <a:defRPr sz="3200"/>
            </a:lvl2pPr>
            <a:lvl3pPr lvl="2">
              <a:buNone/>
              <a:defRPr sz="3200"/>
            </a:lvl3pPr>
            <a:lvl4pPr lvl="3">
              <a:buNone/>
              <a:defRPr sz="3200"/>
            </a:lvl4pPr>
            <a:lvl5pPr lvl="4">
              <a:buNone/>
              <a:defRPr sz="3200"/>
            </a:lvl5pPr>
            <a:lvl6pPr lvl="5">
              <a:buNone/>
              <a:defRPr sz="3200"/>
            </a:lvl6pPr>
            <a:lvl7pPr lvl="6">
              <a:buNone/>
              <a:defRPr sz="3200"/>
            </a:lvl7pPr>
            <a:lvl8pPr lvl="7">
              <a:buNone/>
              <a:defRPr sz="3200"/>
            </a:lvl8pPr>
            <a:lvl9pPr lvl="8">
              <a:buNone/>
              <a:defRPr sz="32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background">
  <p:cSld name="TITLE_ONL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" y="0"/>
            <a:ext cx="12192100" cy="7062537"/>
          </a:xfrm>
          <a:prstGeom prst="rect">
            <a:avLst/>
          </a:prstGeom>
        </p:spPr>
      </p:pic>
      <p:sp>
        <p:nvSpPr>
          <p:cNvPr id="52" name="Google Shape;52;p9"/>
          <p:cNvSpPr/>
          <p:nvPr/>
        </p:nvSpPr>
        <p:spPr>
          <a:xfrm flipH="1">
            <a:off x="9723200" y="204537"/>
            <a:ext cx="2468800" cy="6858000"/>
          </a:xfrm>
          <a:prstGeom prst="rect">
            <a:avLst/>
          </a:prstGeom>
          <a:solidFill>
            <a:srgbClr val="00B0F0">
              <a:alpha val="56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" name="Google Shape;53;p9"/>
          <p:cNvSpPr/>
          <p:nvPr/>
        </p:nvSpPr>
        <p:spPr>
          <a:xfrm flipH="1">
            <a:off x="9723200" y="0"/>
            <a:ext cx="2468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0036800" y="1724537"/>
            <a:ext cx="1841600" cy="1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9723200" y="0"/>
            <a:ext cx="2468800" cy="15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ource Sans Pro"/>
              <a:buChar char="▹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⬞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997659" y="665019"/>
            <a:ext cx="7680469" cy="400396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sz="8800" b="1" dirty="0"/>
              <a:t/>
            </a:r>
            <a:br>
              <a:rPr lang="en-US" sz="8800" b="1" dirty="0"/>
            </a:br>
            <a:r>
              <a:rPr lang="en-US" sz="8800" b="1" dirty="0"/>
              <a:t/>
            </a:r>
            <a:br>
              <a:rPr lang="en-US" sz="8800" b="1" dirty="0"/>
            </a:br>
            <a:r>
              <a:rPr lang="en-US" sz="8800" b="1" dirty="0"/>
              <a:t/>
            </a:r>
            <a:br>
              <a:rPr lang="en-US" sz="8800" b="1" dirty="0"/>
            </a:br>
            <a:r>
              <a:rPr lang="en-US" sz="8800" b="1" dirty="0"/>
              <a:t/>
            </a:r>
            <a:br>
              <a:rPr lang="en-US" sz="8800" b="1" dirty="0"/>
            </a:br>
            <a:r>
              <a:rPr lang="en-US" sz="8800" b="1" dirty="0"/>
              <a:t>EGO, </a:t>
            </a:r>
            <a:r>
              <a:rPr lang="en-US" sz="8800" dirty="0"/>
              <a:t>PERSONALIDAD</a:t>
            </a:r>
            <a:r>
              <a:rPr lang="en-US" sz="8800" b="1" dirty="0"/>
              <a:t> Y ESENCIA.</a:t>
            </a:r>
            <a:endParaRPr sz="6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" y="5527964"/>
            <a:ext cx="12192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67" b="1" dirty="0">
                <a:latin typeface="Source Sans Pro" panose="020B0503030403020204" pitchFamily="34" charset="0"/>
              </a:rPr>
              <a:t>Conferencia 15 / Fase A</a:t>
            </a:r>
            <a:r>
              <a:rPr lang="es-MX" sz="2400" dirty="0">
                <a:latin typeface="Source Sans Pro" panose="020B0503030403020204" pitchFamily="34" charset="0"/>
              </a:rPr>
              <a:t>.</a:t>
            </a:r>
            <a:endParaRPr lang="en-US" sz="2400" dirty="0">
              <a:latin typeface="Source Sans Pro" panose="020B0503030403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1394CDE-E7F7-423B-81D4-F3695ED805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4798"/>
          <a:stretch/>
        </p:blipFill>
        <p:spPr>
          <a:xfrm>
            <a:off x="8372819" y="327168"/>
            <a:ext cx="3466643" cy="6501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5899" y="830387"/>
            <a:ext cx="5759809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Hay yoes psicológicos muy viejos.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994278" y="1536274"/>
            <a:ext cx="5891429" cy="9092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b="1" dirty="0"/>
              <a:t>Por ejemplo: </a:t>
            </a:r>
          </a:p>
          <a:p>
            <a:pPr marL="135463" indent="0" algn="just">
              <a:buNone/>
            </a:pPr>
            <a:r>
              <a:rPr lang="es-MX" sz="2400" dirty="0"/>
              <a:t>El Yo de la pereza, que es el papá de todos. 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5253" r="19091" b="6868"/>
          <a:stretch/>
        </p:blipFill>
        <p:spPr>
          <a:xfrm>
            <a:off x="8967264" y="1021288"/>
            <a:ext cx="3355713" cy="4865782"/>
          </a:xfrm>
          <a:prstGeom prst="rect">
            <a:avLst/>
          </a:prstGeom>
        </p:spPr>
      </p:pic>
      <p:sp>
        <p:nvSpPr>
          <p:cNvPr id="12" name="Google Shape;82;p13"/>
          <p:cNvSpPr txBox="1">
            <a:spLocks noGrp="1"/>
          </p:cNvSpPr>
          <p:nvPr>
            <p:ph type="body" idx="2"/>
          </p:nvPr>
        </p:nvSpPr>
        <p:spPr>
          <a:xfrm>
            <a:off x="9545782" y="5887070"/>
            <a:ext cx="2008911" cy="5051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>
              <a:spcBef>
                <a:spcPts val="0"/>
              </a:spcBef>
              <a:buNone/>
            </a:pPr>
            <a:r>
              <a:rPr lang="es-MX" sz="2133" dirty="0"/>
              <a:t>YO </a:t>
            </a:r>
            <a:r>
              <a:rPr lang="es-MX" sz="2133" b="1" dirty="0"/>
              <a:t>PEREZA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609535" y="3301412"/>
            <a:ext cx="1731816" cy="1731816"/>
            <a:chOff x="5707151" y="2476059"/>
            <a:chExt cx="1298862" cy="1298862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3" t="5253" r="19091" b="6868"/>
            <a:stretch/>
          </p:blipFill>
          <p:spPr>
            <a:xfrm>
              <a:off x="5987715" y="2590634"/>
              <a:ext cx="737733" cy="1069712"/>
            </a:xfrm>
            <a:prstGeom prst="rect">
              <a:avLst/>
            </a:prstGeom>
          </p:spPr>
        </p:pic>
        <p:sp>
          <p:nvSpPr>
            <p:cNvPr id="6" name="Elipse 5"/>
            <p:cNvSpPr/>
            <p:nvPr/>
          </p:nvSpPr>
          <p:spPr>
            <a:xfrm>
              <a:off x="5707151" y="2476059"/>
              <a:ext cx="1298862" cy="129886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/>
            </a:p>
          </p:txBody>
        </p:sp>
      </p:grpSp>
      <p:cxnSp>
        <p:nvCxnSpPr>
          <p:cNvPr id="8" name="Conector recto de flecha 7"/>
          <p:cNvCxnSpPr/>
          <p:nvPr/>
        </p:nvCxnSpPr>
        <p:spPr>
          <a:xfrm flipH="1">
            <a:off x="9157855" y="2951019"/>
            <a:ext cx="775855" cy="623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82;p13"/>
          <p:cNvSpPr txBox="1">
            <a:spLocks noGrp="1"/>
          </p:cNvSpPr>
          <p:nvPr>
            <p:ph type="body" idx="2"/>
          </p:nvPr>
        </p:nvSpPr>
        <p:spPr>
          <a:xfrm>
            <a:off x="7578964" y="5087339"/>
            <a:ext cx="1714573" cy="5051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>
              <a:spcBef>
                <a:spcPts val="0"/>
              </a:spcBef>
              <a:buNone/>
            </a:pPr>
            <a:r>
              <a:rPr lang="es-MX" sz="2133" dirty="0"/>
              <a:t>YO </a:t>
            </a:r>
            <a:r>
              <a:rPr lang="es-MX" sz="2133" b="1" dirty="0"/>
              <a:t>OCIOSO</a:t>
            </a:r>
          </a:p>
        </p:txBody>
      </p:sp>
      <p:sp>
        <p:nvSpPr>
          <p:cNvPr id="13" name="Google Shape;82;p13"/>
          <p:cNvSpPr txBox="1">
            <a:spLocks noGrp="1"/>
          </p:cNvSpPr>
          <p:nvPr>
            <p:ph type="body" idx="2"/>
          </p:nvPr>
        </p:nvSpPr>
        <p:spPr>
          <a:xfrm>
            <a:off x="892700" y="2667286"/>
            <a:ext cx="5891429" cy="5059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1" algn="just"/>
            <a:r>
              <a:rPr lang="es-MX" sz="2400" dirty="0"/>
              <a:t>Veamos algunos </a:t>
            </a:r>
            <a:r>
              <a:rPr lang="es-MX" sz="2400" b="1" dirty="0"/>
              <a:t>detalles de Pereza: </a:t>
            </a:r>
          </a:p>
        </p:txBody>
      </p:sp>
      <p:sp>
        <p:nvSpPr>
          <p:cNvPr id="15" name="Google Shape;82;p13"/>
          <p:cNvSpPr txBox="1">
            <a:spLocks noGrp="1"/>
          </p:cNvSpPr>
          <p:nvPr>
            <p:ph type="body" idx="2"/>
          </p:nvPr>
        </p:nvSpPr>
        <p:spPr>
          <a:xfrm>
            <a:off x="892700" y="3704220"/>
            <a:ext cx="5891429" cy="24004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2" algn="just">
              <a:buFont typeface="Wingdings" panose="05000000000000000000" pitchFamily="2" charset="2"/>
              <a:buChar char="§"/>
            </a:pPr>
            <a:r>
              <a:rPr lang="es-MX" sz="2400" dirty="0"/>
              <a:t>Yo parrandero. 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s-MX" sz="2400" dirty="0"/>
              <a:t>Yo me divierto. 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s-MX" sz="2400" dirty="0"/>
              <a:t>Yo tengo aburrimiento. 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s-MX" sz="2400" dirty="0"/>
              <a:t>Yo me degenero. 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s-MX" sz="2400" dirty="0"/>
              <a:t>Yo desobediente. 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s-MX" sz="2400" dirty="0" smtClean="0"/>
              <a:t>Etc</a:t>
            </a:r>
            <a:r>
              <a:rPr lang="es-MX" sz="2400" dirty="0"/>
              <a:t>.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85279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8000" i="0" dirty="0" smtClean="0"/>
              <a:t>EL YO </a:t>
            </a:r>
            <a:r>
              <a:rPr lang="es-MX" sz="8000" b="1" i="0" dirty="0" smtClean="0"/>
              <a:t>EVOLUCIONA</a:t>
            </a:r>
            <a:endParaRPr lang="es-MX" sz="800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82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755008" y="956470"/>
            <a:ext cx="9437102" cy="60075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dirty="0"/>
              <a:t>El yo se va volviendo cada vez mas degenerado:</a:t>
            </a:r>
            <a:r>
              <a:rPr lang="es-MX" sz="2400" b="1" dirty="0"/>
              <a:t>  LUJURIA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3" name="CuadroTexto 2"/>
          <p:cNvSpPr txBox="1"/>
          <p:nvPr/>
        </p:nvSpPr>
        <p:spPr>
          <a:xfrm>
            <a:off x="1486017" y="4246730"/>
            <a:ext cx="137955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89" dirty="0"/>
          </a:p>
        </p:txBody>
      </p:sp>
      <p:sp>
        <p:nvSpPr>
          <p:cNvPr id="8" name="Rectángulo redondeado 7"/>
          <p:cNvSpPr/>
          <p:nvPr/>
        </p:nvSpPr>
        <p:spPr>
          <a:xfrm>
            <a:off x="1801712" y="1666955"/>
            <a:ext cx="1322535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/>
              <a:t>YO MIRÓN </a:t>
            </a:r>
            <a:endParaRPr lang="es-CO" sz="2000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4312288" y="1684823"/>
            <a:ext cx="2461069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/>
              <a:t>YO CONQUISTADOR </a:t>
            </a:r>
            <a:endParaRPr lang="es-CO" sz="2000" dirty="0"/>
          </a:p>
        </p:txBody>
      </p:sp>
      <p:sp>
        <p:nvSpPr>
          <p:cNvPr id="32" name="Rectángulo redondeado 31"/>
          <p:cNvSpPr/>
          <p:nvPr/>
        </p:nvSpPr>
        <p:spPr>
          <a:xfrm>
            <a:off x="7963885" y="1666955"/>
            <a:ext cx="1866141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/>
              <a:t>YO ME MASTURBO </a:t>
            </a:r>
            <a:endParaRPr lang="es-CO" sz="2000" dirty="0"/>
          </a:p>
        </p:txBody>
      </p:sp>
      <p:sp>
        <p:nvSpPr>
          <p:cNvPr id="33" name="Rectángulo redondeado 32"/>
          <p:cNvSpPr/>
          <p:nvPr/>
        </p:nvSpPr>
        <p:spPr>
          <a:xfrm>
            <a:off x="7981077" y="3094110"/>
            <a:ext cx="1816063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/>
              <a:t>YO ADULTERO </a:t>
            </a:r>
            <a:endParaRPr lang="es-CO" sz="2000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4726855" y="3094110"/>
            <a:ext cx="1902544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/>
              <a:t>YO VOY AL PROSTÍBULO </a:t>
            </a:r>
            <a:endParaRPr lang="es-CO" sz="2000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7938143" y="4345371"/>
            <a:ext cx="1901929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/>
              <a:t>YO ZOOFÍLICO </a:t>
            </a:r>
            <a:endParaRPr lang="es-CO" sz="2000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10509032" y="4345371"/>
            <a:ext cx="1322535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89" dirty="0"/>
              <a:t>ETC</a:t>
            </a:r>
            <a:endParaRPr lang="es-CO" sz="2489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892701" y="3062874"/>
            <a:ext cx="2611627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/>
              <a:t>YO QUE GUSTA DEL SEXO </a:t>
            </a:r>
            <a:r>
              <a:rPr lang="es-CO" sz="2000" dirty="0" smtClean="0"/>
              <a:t>ORAL </a:t>
            </a:r>
            <a:endParaRPr lang="es-CO" sz="2000" dirty="0"/>
          </a:p>
        </p:txBody>
      </p:sp>
      <p:sp>
        <p:nvSpPr>
          <p:cNvPr id="40" name="Rectángulo redondeado 39"/>
          <p:cNvSpPr/>
          <p:nvPr/>
        </p:nvSpPr>
        <p:spPr>
          <a:xfrm>
            <a:off x="4657421" y="4246730"/>
            <a:ext cx="2190457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/>
              <a:t>YO HOMOSEXUAL</a:t>
            </a:r>
            <a:endParaRPr lang="es-CO" sz="2000" dirty="0"/>
          </a:p>
        </p:txBody>
      </p:sp>
      <p:sp>
        <p:nvSpPr>
          <p:cNvPr id="11" name="Flecha derecha 10"/>
          <p:cNvSpPr/>
          <p:nvPr/>
        </p:nvSpPr>
        <p:spPr>
          <a:xfrm>
            <a:off x="3321001" y="1848229"/>
            <a:ext cx="767136" cy="3117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43" name="Flecha derecha 42"/>
          <p:cNvSpPr/>
          <p:nvPr/>
        </p:nvSpPr>
        <p:spPr>
          <a:xfrm>
            <a:off x="6970873" y="1896696"/>
            <a:ext cx="767136" cy="3117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44" name="Flecha derecha 43"/>
          <p:cNvSpPr/>
          <p:nvPr/>
        </p:nvSpPr>
        <p:spPr>
          <a:xfrm rot="5400000">
            <a:off x="2245353" y="3883865"/>
            <a:ext cx="435244" cy="237448"/>
          </a:xfrm>
          <a:prstGeom prst="rightArrow">
            <a:avLst/>
          </a:prstGeom>
          <a:solidFill>
            <a:srgbClr val="4156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45" name="Flecha derecha 44"/>
          <p:cNvSpPr/>
          <p:nvPr/>
        </p:nvSpPr>
        <p:spPr>
          <a:xfrm rot="5400000">
            <a:off x="8647855" y="2605844"/>
            <a:ext cx="498201" cy="266727"/>
          </a:xfrm>
          <a:prstGeom prst="rightArrow">
            <a:avLst/>
          </a:prstGeom>
          <a:solidFill>
            <a:srgbClr val="4156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46" name="Flecha derecha 45"/>
          <p:cNvSpPr/>
          <p:nvPr/>
        </p:nvSpPr>
        <p:spPr>
          <a:xfrm>
            <a:off x="6970873" y="4510108"/>
            <a:ext cx="767136" cy="311728"/>
          </a:xfrm>
          <a:prstGeom prst="rightArrow">
            <a:avLst/>
          </a:prstGeom>
          <a:solidFill>
            <a:srgbClr val="4156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47" name="Flecha derecha 46"/>
          <p:cNvSpPr/>
          <p:nvPr/>
        </p:nvSpPr>
        <p:spPr>
          <a:xfrm>
            <a:off x="3672187" y="4510108"/>
            <a:ext cx="767136" cy="311728"/>
          </a:xfrm>
          <a:prstGeom prst="rightArrow">
            <a:avLst/>
          </a:prstGeom>
          <a:solidFill>
            <a:srgbClr val="4156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48" name="Flecha derecha 47"/>
          <p:cNvSpPr/>
          <p:nvPr/>
        </p:nvSpPr>
        <p:spPr>
          <a:xfrm rot="10800000">
            <a:off x="3629783" y="3249970"/>
            <a:ext cx="767136" cy="3117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49" name="Flecha derecha 48"/>
          <p:cNvSpPr/>
          <p:nvPr/>
        </p:nvSpPr>
        <p:spPr>
          <a:xfrm rot="10800000">
            <a:off x="6921670" y="3249970"/>
            <a:ext cx="767136" cy="3117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50" name="Flecha derecha 49"/>
          <p:cNvSpPr/>
          <p:nvPr/>
        </p:nvSpPr>
        <p:spPr>
          <a:xfrm>
            <a:off x="10040206" y="4500007"/>
            <a:ext cx="357419" cy="274576"/>
          </a:xfrm>
          <a:prstGeom prst="rightArrow">
            <a:avLst/>
          </a:prstGeom>
          <a:solidFill>
            <a:srgbClr val="4156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26" name="Google Shape;81;p13"/>
          <p:cNvSpPr txBox="1">
            <a:spLocks noGrp="1"/>
          </p:cNvSpPr>
          <p:nvPr>
            <p:ph type="title"/>
          </p:nvPr>
        </p:nvSpPr>
        <p:spPr>
          <a:xfrm>
            <a:off x="953959" y="353735"/>
            <a:ext cx="5759809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El yo evoluciona.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892700" y="4345371"/>
            <a:ext cx="2611627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/>
              <a:t>YO QUE GUSTA DEL SEXO ANAL </a:t>
            </a:r>
            <a:endParaRPr lang="es-CO" sz="2000" dirty="0"/>
          </a:p>
        </p:txBody>
      </p:sp>
      <p:sp>
        <p:nvSpPr>
          <p:cNvPr id="28" name="Google Shape;82;p13"/>
          <p:cNvSpPr txBox="1">
            <a:spLocks noGrp="1"/>
          </p:cNvSpPr>
          <p:nvPr>
            <p:ph type="body" idx="2"/>
          </p:nvPr>
        </p:nvSpPr>
        <p:spPr>
          <a:xfrm>
            <a:off x="1152559" y="5251063"/>
            <a:ext cx="9447262" cy="15056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ctr">
              <a:buNone/>
            </a:pPr>
            <a:r>
              <a:rPr lang="es-MX" sz="2133" i="1" dirty="0">
                <a:solidFill>
                  <a:srgbClr val="415665"/>
                </a:solidFill>
              </a:rPr>
              <a:t>Estos yoes </a:t>
            </a:r>
            <a:r>
              <a:rPr lang="es-MX" sz="2133" i="1" dirty="0">
                <a:solidFill>
                  <a:srgbClr val="0DB7C4"/>
                </a:solidFill>
              </a:rPr>
              <a:t>en cada existencia </a:t>
            </a:r>
            <a:r>
              <a:rPr lang="es-MX" sz="2400" i="1" dirty="0">
                <a:solidFill>
                  <a:srgbClr val="0DB7C4"/>
                </a:solidFill>
              </a:rPr>
              <a:t>aumentan</a:t>
            </a:r>
            <a:r>
              <a:rPr lang="es-MX" sz="2133" i="1" dirty="0">
                <a:solidFill>
                  <a:srgbClr val="0DB7C4"/>
                </a:solidFill>
              </a:rPr>
              <a:t> su peso molecular </a:t>
            </a:r>
            <a:r>
              <a:rPr lang="es-MX" sz="2133" i="1" dirty="0">
                <a:solidFill>
                  <a:srgbClr val="5A5A5A"/>
                </a:solidFill>
              </a:rPr>
              <a:t>y hacen que su fuerza de manifestación se vuelva mayor, </a:t>
            </a:r>
            <a:r>
              <a:rPr lang="es-MX" sz="2133" i="1" dirty="0">
                <a:solidFill>
                  <a:srgbClr val="0DB7C4"/>
                </a:solidFill>
              </a:rPr>
              <a:t>si no se trabaja sobre ellos.</a:t>
            </a:r>
          </a:p>
        </p:txBody>
      </p:sp>
    </p:spTree>
    <p:extLst>
      <p:ext uri="{BB962C8B-B14F-4D97-AF65-F5344CB8AC3E}">
        <p14:creationId xmlns:p14="http://schemas.microsoft.com/office/powerpoint/2010/main" val="18608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8000" i="0" dirty="0"/>
              <a:t>Todos los yoes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MX" sz="8000" b="1" i="0" dirty="0"/>
              <a:t>pueden ser eliminados.</a:t>
            </a:r>
            <a:endParaRPr sz="800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37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92700" y="526978"/>
            <a:ext cx="9666027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 smtClean="0">
                <a:latin typeface="Source Sans Pro" panose="020B0503030403020204" pitchFamily="34" charset="0"/>
              </a:rPr>
              <a:t>Todos los yoes pueden ser </a:t>
            </a:r>
            <a:r>
              <a:rPr lang="en" sz="2800" dirty="0" smtClean="0">
                <a:latin typeface="Source Sans Pro" panose="020B0503030403020204" pitchFamily="34" charset="0"/>
              </a:rPr>
              <a:t>eliminados VOLUNTARIAMENTE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142195" y="1389526"/>
            <a:ext cx="6042808" cy="68857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133" dirty="0"/>
              <a:t>Para </a:t>
            </a:r>
            <a:r>
              <a:rPr lang="es-MX" sz="2133" b="1" dirty="0"/>
              <a:t>eliminar un yo psicológico,</a:t>
            </a:r>
            <a:r>
              <a:rPr lang="es-MX" sz="2133" dirty="0"/>
              <a:t> es </a:t>
            </a:r>
            <a:r>
              <a:rPr lang="es-MX" sz="2133" dirty="0"/>
              <a:t>necesario: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6" name="Google Shape;82;p13"/>
          <p:cNvSpPr txBox="1">
            <a:spLocks noGrp="1"/>
          </p:cNvSpPr>
          <p:nvPr>
            <p:ph type="body" idx="2"/>
          </p:nvPr>
        </p:nvSpPr>
        <p:spPr>
          <a:xfrm>
            <a:off x="1125899" y="2705014"/>
            <a:ext cx="6042808" cy="284227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133" b="1" dirty="0" smtClean="0"/>
              <a:t>Enjuiciarlo</a:t>
            </a:r>
            <a:r>
              <a:rPr lang="es-MX" sz="2133" dirty="0" smtClean="0"/>
              <a:t> hasta </a:t>
            </a:r>
            <a:r>
              <a:rPr lang="es-MX" sz="2133" b="1" dirty="0" smtClean="0"/>
              <a:t>Comprender </a:t>
            </a:r>
            <a:r>
              <a:rPr lang="es-MX" sz="2133" dirty="0" smtClean="0"/>
              <a:t>la necesidad de eliminarlo</a:t>
            </a:r>
            <a:endParaRPr lang="es-MX" sz="2133" dirty="0"/>
          </a:p>
          <a:p>
            <a:pPr algn="just"/>
            <a:r>
              <a:rPr lang="es-MX" sz="2133" dirty="0" smtClean="0"/>
              <a:t>Eliminarlo </a:t>
            </a:r>
            <a:r>
              <a:rPr lang="es-MX" sz="2133" b="1" dirty="0" smtClean="0"/>
              <a:t>pidiéndole </a:t>
            </a:r>
            <a:r>
              <a:rPr lang="es-MX" sz="2133" b="1" dirty="0"/>
              <a:t>a la Madre Divina que lo </a:t>
            </a:r>
            <a:r>
              <a:rPr lang="es-MX" sz="2133" b="1" dirty="0"/>
              <a:t>elimine: MADRE DIVINA ELIMÍNAME ESTE YO...</a:t>
            </a:r>
          </a:p>
        </p:txBody>
      </p:sp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1125899" y="2019557"/>
            <a:ext cx="6042808" cy="6762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133" b="1" dirty="0" smtClean="0"/>
              <a:t>Auto Observarse </a:t>
            </a:r>
            <a:r>
              <a:rPr lang="es-MX" sz="2133" dirty="0" smtClean="0"/>
              <a:t>o estar en </a:t>
            </a:r>
            <a:r>
              <a:rPr lang="es-MX" sz="2133" b="1" dirty="0" smtClean="0"/>
              <a:t>vigilia </a:t>
            </a:r>
            <a:r>
              <a:rPr lang="es-MX" sz="2133" dirty="0" smtClean="0"/>
              <a:t>hasta </a:t>
            </a:r>
            <a:r>
              <a:rPr lang="es-MX" sz="2133" b="1" dirty="0" smtClean="0"/>
              <a:t>descubrir</a:t>
            </a:r>
            <a:endParaRPr lang="es-MX" sz="2133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73" y="4854225"/>
            <a:ext cx="2119171" cy="1766893"/>
          </a:xfrm>
          <a:prstGeom prst="rect">
            <a:avLst/>
          </a:prstGeom>
        </p:spPr>
      </p:pic>
      <p:sp>
        <p:nvSpPr>
          <p:cNvPr id="10" name="Google Shape;82;p13"/>
          <p:cNvSpPr txBox="1">
            <a:spLocks noGrp="1"/>
          </p:cNvSpPr>
          <p:nvPr>
            <p:ph type="body" idx="2"/>
          </p:nvPr>
        </p:nvSpPr>
        <p:spPr>
          <a:xfrm>
            <a:off x="4082509" y="4429864"/>
            <a:ext cx="1997403" cy="82247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ctr">
              <a:spcBef>
                <a:spcPts val="0"/>
              </a:spcBef>
              <a:buNone/>
            </a:pPr>
            <a:r>
              <a:rPr lang="es-MX" sz="2133" dirty="0"/>
              <a:t>LUZ</a:t>
            </a:r>
          </a:p>
          <a:p>
            <a:pPr marL="135463" indent="0" algn="ctr">
              <a:spcBef>
                <a:spcPts val="0"/>
              </a:spcBef>
              <a:buNone/>
            </a:pPr>
            <a:r>
              <a:rPr lang="es-MX" sz="2133" b="1" dirty="0"/>
              <a:t>SABIDURÍA</a:t>
            </a:r>
          </a:p>
        </p:txBody>
      </p:sp>
      <p:sp>
        <p:nvSpPr>
          <p:cNvPr id="11" name="Google Shape;82;p13"/>
          <p:cNvSpPr txBox="1">
            <a:spLocks noGrp="1"/>
          </p:cNvSpPr>
          <p:nvPr>
            <p:ph type="body" idx="2"/>
          </p:nvPr>
        </p:nvSpPr>
        <p:spPr>
          <a:xfrm>
            <a:off x="3552812" y="5485110"/>
            <a:ext cx="3056799" cy="11556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ctr">
              <a:spcBef>
                <a:spcPts val="0"/>
              </a:spcBef>
              <a:buNone/>
            </a:pPr>
            <a:r>
              <a:rPr lang="es-MX" sz="2133" dirty="0"/>
              <a:t>FUEGO</a:t>
            </a:r>
          </a:p>
          <a:p>
            <a:pPr marL="135463" indent="0" algn="ctr">
              <a:spcBef>
                <a:spcPts val="0"/>
              </a:spcBef>
              <a:buNone/>
            </a:pPr>
            <a:r>
              <a:rPr lang="es-MX" sz="2133" b="1" dirty="0"/>
              <a:t>AMOR</a:t>
            </a:r>
          </a:p>
          <a:p>
            <a:pPr marL="135463" indent="0" algn="ctr">
              <a:spcBef>
                <a:spcPts val="0"/>
              </a:spcBef>
              <a:buNone/>
            </a:pPr>
            <a:r>
              <a:rPr lang="es-MX" sz="2133" dirty="0"/>
              <a:t>(Capacidad de Hacer)</a:t>
            </a:r>
          </a:p>
        </p:txBody>
      </p:sp>
      <p:cxnSp>
        <p:nvCxnSpPr>
          <p:cNvPr id="12" name="Conector recto de flecha 11"/>
          <p:cNvCxnSpPr/>
          <p:nvPr/>
        </p:nvCxnSpPr>
        <p:spPr>
          <a:xfrm flipV="1">
            <a:off x="3721682" y="5049215"/>
            <a:ext cx="590741" cy="4062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3734661" y="5858785"/>
            <a:ext cx="754493" cy="3078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9"/>
          <a:stretch/>
        </p:blipFill>
        <p:spPr>
          <a:xfrm>
            <a:off x="7418202" y="1750148"/>
            <a:ext cx="4308371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7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007878" y="499310"/>
            <a:ext cx="8955436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670" dirty="0">
                <a:latin typeface="Source Sans Pro" panose="020B0503030403020204" pitchFamily="34" charset="0"/>
              </a:rPr>
              <a:t>Todos los yoes pueden ser </a:t>
            </a:r>
            <a:r>
              <a:rPr lang="en" sz="2670" dirty="0" smtClean="0">
                <a:latin typeface="Source Sans Pro" panose="020B0503030403020204" pitchFamily="34" charset="0"/>
              </a:rPr>
              <a:t>eliminados IN</a:t>
            </a:r>
            <a:r>
              <a:rPr lang="en" sz="2800" dirty="0" smtClean="0">
                <a:latin typeface="Source Sans Pro" panose="020B0503030403020204" pitchFamily="34" charset="0"/>
              </a:rPr>
              <a:t>VOLUNTARIAMENTE</a:t>
            </a:r>
            <a:endParaRPr sz="267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9" y="1526439"/>
            <a:ext cx="4468350" cy="4203042"/>
          </a:xfrm>
          <a:prstGeom prst="rect">
            <a:avLst/>
          </a:prstGeom>
        </p:spPr>
      </p:pic>
      <p:sp>
        <p:nvSpPr>
          <p:cNvPr id="16" name="Google Shape;82;p13"/>
          <p:cNvSpPr txBox="1">
            <a:spLocks noGrp="1"/>
          </p:cNvSpPr>
          <p:nvPr>
            <p:ph type="body" idx="2"/>
          </p:nvPr>
        </p:nvSpPr>
        <p:spPr>
          <a:xfrm>
            <a:off x="5897965" y="5703330"/>
            <a:ext cx="5311683" cy="9806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ctr">
              <a:buNone/>
            </a:pPr>
            <a:r>
              <a:rPr lang="es-MX" sz="2133" dirty="0" smtClean="0"/>
              <a:t>Si no trabajamos sobre sí mismos, los yoes morirán en la </a:t>
            </a:r>
            <a:r>
              <a:rPr lang="es-MX" sz="2133" b="1" dirty="0" smtClean="0"/>
              <a:t>INVOLUCIÓN. </a:t>
            </a:r>
            <a:endParaRPr lang="es-MX" sz="2133" b="1" dirty="0"/>
          </a:p>
        </p:txBody>
      </p:sp>
      <p:sp>
        <p:nvSpPr>
          <p:cNvPr id="17" name="Google Shape;82;p13"/>
          <p:cNvSpPr txBox="1">
            <a:spLocks noGrp="1"/>
          </p:cNvSpPr>
          <p:nvPr>
            <p:ph type="body" idx="2"/>
          </p:nvPr>
        </p:nvSpPr>
        <p:spPr>
          <a:xfrm>
            <a:off x="433768" y="5544470"/>
            <a:ext cx="5158946" cy="9806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ctr">
              <a:buNone/>
            </a:pPr>
            <a:r>
              <a:rPr lang="es-MX" sz="2133" dirty="0" smtClean="0"/>
              <a:t>El </a:t>
            </a:r>
            <a:r>
              <a:rPr lang="es-MX" sz="2133" b="1" dirty="0" smtClean="0"/>
              <a:t>yo </a:t>
            </a:r>
            <a:r>
              <a:rPr lang="es-MX" sz="2133" dirty="0" smtClean="0"/>
              <a:t>nos hace cometer muchos </a:t>
            </a:r>
            <a:r>
              <a:rPr lang="es-MX" sz="2133" b="1" dirty="0" smtClean="0"/>
              <a:t>errores, agota nuestras energías</a:t>
            </a:r>
            <a:r>
              <a:rPr lang="es-MX" sz="2133" dirty="0" smtClean="0"/>
              <a:t>, e impide cualquier avance hacia nuestro ser.</a:t>
            </a:r>
            <a:endParaRPr lang="es-MX" sz="2133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96" y="1610146"/>
            <a:ext cx="6029303" cy="411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8000" i="0" dirty="0"/>
              <a:t>El yo origina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MX" sz="8000" b="1" i="0" dirty="0"/>
              <a:t>la recurrencia.</a:t>
            </a:r>
            <a:endParaRPr sz="800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87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950029" y="823808"/>
            <a:ext cx="625857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El yo origina la recurrencia.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632183" y="3487402"/>
            <a:ext cx="5648973" cy="17163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b="1" dirty="0">
                <a:solidFill>
                  <a:srgbClr val="415665"/>
                </a:solidFill>
              </a:rPr>
              <a:t>Si no lo trabajamos </a:t>
            </a:r>
            <a:r>
              <a:rPr lang="es-MX" sz="2400" dirty="0">
                <a:solidFill>
                  <a:srgbClr val="415665"/>
                </a:solidFill>
              </a:rPr>
              <a:t>para comprenderlo, seguiremos </a:t>
            </a:r>
            <a:r>
              <a:rPr lang="es-MX" sz="2400" b="1" dirty="0">
                <a:solidFill>
                  <a:srgbClr val="415665"/>
                </a:solidFill>
              </a:rPr>
              <a:t>repitiendo</a:t>
            </a:r>
            <a:r>
              <a:rPr lang="es-MX" sz="2400" dirty="0">
                <a:solidFill>
                  <a:srgbClr val="415665"/>
                </a:solidFill>
              </a:rPr>
              <a:t> la lección hasta que aprehendamos todo lo que hay que aprehender.</a:t>
            </a:r>
            <a:endParaRPr lang="es-MX" sz="2400" dirty="0">
              <a:solidFill>
                <a:srgbClr val="0DB7C4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81" y="444996"/>
            <a:ext cx="6413004" cy="64130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455" r="18687" b="6869"/>
          <a:stretch/>
        </p:blipFill>
        <p:spPr>
          <a:xfrm>
            <a:off x="10964011" y="4956617"/>
            <a:ext cx="594643" cy="8602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455" r="18687" b="6869"/>
          <a:stretch/>
        </p:blipFill>
        <p:spPr>
          <a:xfrm>
            <a:off x="9397623" y="4460209"/>
            <a:ext cx="594643" cy="86025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455" r="18687" b="6869"/>
          <a:stretch/>
        </p:blipFill>
        <p:spPr>
          <a:xfrm>
            <a:off x="10184023" y="4683600"/>
            <a:ext cx="594643" cy="860251"/>
          </a:xfrm>
          <a:prstGeom prst="rect">
            <a:avLst/>
          </a:prstGeom>
        </p:spPr>
      </p:pic>
      <p:sp>
        <p:nvSpPr>
          <p:cNvPr id="11" name="Google Shape;82;p13"/>
          <p:cNvSpPr txBox="1">
            <a:spLocks noGrp="1"/>
          </p:cNvSpPr>
          <p:nvPr>
            <p:ph type="body" idx="2"/>
          </p:nvPr>
        </p:nvSpPr>
        <p:spPr>
          <a:xfrm>
            <a:off x="666941" y="1906366"/>
            <a:ext cx="5648973" cy="101948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dirty="0">
                <a:solidFill>
                  <a:srgbClr val="415665"/>
                </a:solidFill>
              </a:rPr>
              <a:t>Cada yo </a:t>
            </a:r>
            <a:r>
              <a:rPr lang="es-MX" sz="2400" b="1" dirty="0">
                <a:solidFill>
                  <a:srgbClr val="415665"/>
                </a:solidFill>
              </a:rPr>
              <a:t>trae consigo </a:t>
            </a:r>
            <a:r>
              <a:rPr lang="es-MX" sz="2400" dirty="0">
                <a:solidFill>
                  <a:srgbClr val="415665"/>
                </a:solidFill>
              </a:rPr>
              <a:t>las </a:t>
            </a:r>
            <a:r>
              <a:rPr lang="es-MX" sz="2400" b="1" dirty="0">
                <a:solidFill>
                  <a:srgbClr val="415665"/>
                </a:solidFill>
              </a:rPr>
              <a:t>cuentas por cobrar y por pagar.</a:t>
            </a:r>
            <a:r>
              <a:rPr lang="es-MX" sz="2400" dirty="0">
                <a:solidFill>
                  <a:srgbClr val="41566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34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8000" i="0" dirty="0" smtClean="0"/>
              <a:t>EL YO ES </a:t>
            </a:r>
            <a:r>
              <a:rPr lang="es-MX" sz="8000" b="1" i="0" dirty="0" smtClean="0"/>
              <a:t>DESEO</a:t>
            </a:r>
            <a:endParaRPr lang="es-MX" sz="800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6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61056" y="823808"/>
            <a:ext cx="625857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El yo es deseo.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892699" y="2255834"/>
            <a:ext cx="5648973" cy="93688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dirty="0">
                <a:solidFill>
                  <a:srgbClr val="415665"/>
                </a:solidFill>
              </a:rPr>
              <a:t>Todos nuestros yoes </a:t>
            </a:r>
            <a:r>
              <a:rPr lang="es-MX" sz="2400" b="1" dirty="0">
                <a:solidFill>
                  <a:srgbClr val="415665"/>
                </a:solidFill>
              </a:rPr>
              <a:t>se manifiestan como deseos: </a:t>
            </a:r>
          </a:p>
        </p:txBody>
      </p:sp>
      <p:sp>
        <p:nvSpPr>
          <p:cNvPr id="18" name="Google Shape;82;p13"/>
          <p:cNvSpPr txBox="1">
            <a:spLocks noGrp="1"/>
          </p:cNvSpPr>
          <p:nvPr>
            <p:ph type="body" idx="2"/>
          </p:nvPr>
        </p:nvSpPr>
        <p:spPr>
          <a:xfrm>
            <a:off x="892700" y="3722234"/>
            <a:ext cx="5648973" cy="22862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415665"/>
                </a:solidFill>
              </a:rPr>
              <a:t>Deseo </a:t>
            </a:r>
            <a:r>
              <a:rPr lang="es-MX" sz="2400" dirty="0" smtClean="0">
                <a:solidFill>
                  <a:srgbClr val="415665"/>
                </a:solidFill>
              </a:rPr>
              <a:t>gritar</a:t>
            </a:r>
            <a:r>
              <a:rPr lang="es-MX" sz="2400" dirty="0" smtClean="0">
                <a:solidFill>
                  <a:srgbClr val="415665"/>
                </a:solidFill>
              </a:rPr>
              <a:t>. </a:t>
            </a:r>
            <a:endParaRPr lang="es-MX" sz="2400" dirty="0">
              <a:solidFill>
                <a:srgbClr val="415665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415665"/>
                </a:solidFill>
              </a:rPr>
              <a:t>Deseo copular.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415665"/>
                </a:solidFill>
              </a:rPr>
              <a:t>Deseo comer.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415665"/>
                </a:solidFill>
              </a:rPr>
              <a:t>Deseo </a:t>
            </a:r>
            <a:r>
              <a:rPr lang="es-MX" sz="2400" dirty="0" smtClean="0">
                <a:solidFill>
                  <a:srgbClr val="415665"/>
                </a:solidFill>
              </a:rPr>
              <a:t>criticar</a:t>
            </a:r>
            <a:r>
              <a:rPr lang="es-MX" sz="2400" dirty="0" smtClean="0">
                <a:solidFill>
                  <a:srgbClr val="415665"/>
                </a:solidFill>
              </a:rPr>
              <a:t>. </a:t>
            </a:r>
            <a:endParaRPr lang="es-MX" sz="2400" dirty="0">
              <a:solidFill>
                <a:srgbClr val="415665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415665"/>
                </a:solidFill>
              </a:rPr>
              <a:t>Deseo divertirme, etc.</a:t>
            </a:r>
            <a:endParaRPr lang="es-MX" sz="2400" dirty="0">
              <a:solidFill>
                <a:srgbClr val="0DB7C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5"/>
          <a:stretch/>
        </p:blipFill>
        <p:spPr>
          <a:xfrm>
            <a:off x="6541672" y="1412536"/>
            <a:ext cx="5328426" cy="511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06" y="4416420"/>
            <a:ext cx="1305276" cy="210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2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1133332" y="4952893"/>
            <a:ext cx="10072047" cy="190510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2800" b="1" i="0" dirty="0" smtClean="0">
                <a:solidFill>
                  <a:schemeClr val="accent6">
                    <a:lumMod val="50000"/>
                  </a:schemeClr>
                </a:solidFill>
              </a:rPr>
              <a:t>Objetivo: </a:t>
            </a:r>
            <a:r>
              <a:rPr lang="es-MX" sz="2800" i="0" dirty="0" smtClean="0">
                <a:solidFill>
                  <a:schemeClr val="accent6">
                    <a:lumMod val="50000"/>
                  </a:schemeClr>
                </a:solidFill>
              </a:rPr>
              <a:t>Aprender </a:t>
            </a:r>
            <a:r>
              <a:rPr lang="es-MX" sz="2800" b="1" i="0" dirty="0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s-MX" sz="2800" b="1" i="0" dirty="0">
                <a:solidFill>
                  <a:schemeClr val="accent6">
                    <a:lumMod val="50000"/>
                  </a:schemeClr>
                </a:solidFill>
              </a:rPr>
              <a:t>diferenciar </a:t>
            </a:r>
            <a:r>
              <a:rPr lang="es-MX" sz="2800" i="0" dirty="0">
                <a:solidFill>
                  <a:schemeClr val="accent6">
                    <a:lumMod val="50000"/>
                  </a:schemeClr>
                </a:solidFill>
              </a:rPr>
              <a:t>la actividad </a:t>
            </a:r>
            <a:r>
              <a:rPr lang="es-MX" sz="2800" i="0" dirty="0" smtClean="0">
                <a:solidFill>
                  <a:schemeClr val="accent6">
                    <a:lumMod val="50000"/>
                  </a:schemeClr>
                </a:solidFill>
              </a:rPr>
              <a:t>del </a:t>
            </a:r>
            <a:r>
              <a:rPr lang="es-MX" sz="2800" b="1" i="0" dirty="0" smtClean="0">
                <a:solidFill>
                  <a:schemeClr val="bg2"/>
                </a:solidFill>
              </a:rPr>
              <a:t>Ego, la Personalidad y la Esencia</a:t>
            </a:r>
            <a:r>
              <a:rPr lang="es-MX" sz="2800" i="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s-MX" sz="2800" i="0" dirty="0">
                <a:solidFill>
                  <a:schemeClr val="accent6">
                    <a:lumMod val="50000"/>
                  </a:schemeClr>
                </a:solidFill>
              </a:rPr>
              <a:t>para </a:t>
            </a:r>
            <a:r>
              <a:rPr lang="es-MX" sz="2800" b="1" i="0" dirty="0" smtClean="0">
                <a:solidFill>
                  <a:schemeClr val="accent6">
                    <a:lumMod val="50000"/>
                  </a:schemeClr>
                </a:solidFill>
              </a:rPr>
              <a:t>observar</a:t>
            </a:r>
            <a:r>
              <a:rPr lang="es-MX" sz="2800" i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2800" i="0" dirty="0">
                <a:solidFill>
                  <a:schemeClr val="accent6">
                    <a:lumMod val="50000"/>
                  </a:schemeClr>
                </a:solidFill>
              </a:rPr>
              <a:t>y distinguir cada uno de nuestros </a:t>
            </a:r>
            <a:r>
              <a:rPr lang="es-MX" sz="2800" b="1" i="0" dirty="0">
                <a:solidFill>
                  <a:schemeClr val="accent6">
                    <a:lumMod val="50000"/>
                  </a:schemeClr>
                </a:solidFill>
              </a:rPr>
              <a:t>actos. </a:t>
            </a:r>
            <a:endParaRPr lang="es-CO" sz="2800" b="1" noProof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00" y="106080"/>
            <a:ext cx="8094568" cy="472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3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8000" i="0" dirty="0"/>
              <a:t>¿QUÉ ES LA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MX" sz="8000" b="1" i="0" dirty="0"/>
              <a:t>PERSONALIDAD?</a:t>
            </a:r>
            <a:endParaRPr sz="8000" b="1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24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5899" y="760000"/>
            <a:ext cx="625857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¿Qué es la personalidad?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31727" r="27151" b="15759"/>
          <a:stretch/>
        </p:blipFill>
        <p:spPr>
          <a:xfrm>
            <a:off x="2439930" y="1304592"/>
            <a:ext cx="7783926" cy="4620126"/>
          </a:xfrm>
          <a:prstGeom prst="rect">
            <a:avLst/>
          </a:prstGeom>
        </p:spPr>
      </p:pic>
      <p:sp>
        <p:nvSpPr>
          <p:cNvPr id="6" name="Google Shape;82;p13"/>
          <p:cNvSpPr txBox="1">
            <a:spLocks noGrp="1"/>
          </p:cNvSpPr>
          <p:nvPr>
            <p:ph type="body" idx="2"/>
          </p:nvPr>
        </p:nvSpPr>
        <p:spPr>
          <a:xfrm>
            <a:off x="682243" y="5688896"/>
            <a:ext cx="11299300" cy="116910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4" indent="0" algn="ctr">
              <a:buNone/>
            </a:pPr>
            <a:r>
              <a:rPr lang="es-MX" sz="2400" dirty="0" smtClean="0">
                <a:solidFill>
                  <a:srgbClr val="415665"/>
                </a:solidFill>
              </a:rPr>
              <a:t>La </a:t>
            </a:r>
            <a:r>
              <a:rPr lang="es-MX" sz="2400" dirty="0">
                <a:solidFill>
                  <a:srgbClr val="415665"/>
                </a:solidFill>
              </a:rPr>
              <a:t>personalidad </a:t>
            </a:r>
            <a:r>
              <a:rPr lang="es-MX" sz="2400" b="1" dirty="0">
                <a:solidFill>
                  <a:srgbClr val="415665"/>
                </a:solidFill>
              </a:rPr>
              <a:t>es un vehículo </a:t>
            </a:r>
            <a:r>
              <a:rPr lang="es-MX" sz="2400" b="1" dirty="0" smtClean="0">
                <a:solidFill>
                  <a:srgbClr val="415665"/>
                </a:solidFill>
              </a:rPr>
              <a:t>energético </a:t>
            </a:r>
            <a:r>
              <a:rPr lang="es-MX" sz="2400" dirty="0" smtClean="0">
                <a:solidFill>
                  <a:srgbClr val="415665"/>
                </a:solidFill>
              </a:rPr>
              <a:t>que se </a:t>
            </a:r>
            <a:r>
              <a:rPr lang="es-MX" sz="2400" dirty="0">
                <a:solidFill>
                  <a:srgbClr val="415665"/>
                </a:solidFill>
              </a:rPr>
              <a:t>forma en los </a:t>
            </a:r>
            <a:r>
              <a:rPr lang="es-MX" sz="2400" b="1" dirty="0">
                <a:solidFill>
                  <a:srgbClr val="415665"/>
                </a:solidFill>
              </a:rPr>
              <a:t>primeros siete años </a:t>
            </a:r>
            <a:r>
              <a:rPr lang="es-MX" sz="2400" dirty="0">
                <a:solidFill>
                  <a:srgbClr val="415665"/>
                </a:solidFill>
              </a:rPr>
              <a:t>de vida y </a:t>
            </a:r>
            <a:r>
              <a:rPr lang="es-MX" sz="2400" b="1" dirty="0">
                <a:solidFill>
                  <a:srgbClr val="415665"/>
                </a:solidFill>
              </a:rPr>
              <a:t>se robustece</a:t>
            </a:r>
            <a:r>
              <a:rPr lang="es-MX" sz="2400" dirty="0">
                <a:solidFill>
                  <a:srgbClr val="415665"/>
                </a:solidFill>
              </a:rPr>
              <a:t> en el resto de la existencia. </a:t>
            </a:r>
            <a:r>
              <a:rPr lang="es-MX" sz="2400" dirty="0" smtClean="0">
                <a:solidFill>
                  <a:srgbClr val="415665"/>
                </a:solidFill>
              </a:rPr>
              <a:t>Es </a:t>
            </a:r>
            <a:r>
              <a:rPr lang="es-MX" sz="2400" dirty="0">
                <a:solidFill>
                  <a:srgbClr val="415665"/>
                </a:solidFill>
              </a:rPr>
              <a:t>nuestra </a:t>
            </a:r>
            <a:r>
              <a:rPr lang="es-MX" sz="2400" b="1" dirty="0"/>
              <a:t>FORMA DE SER. </a:t>
            </a:r>
            <a:endParaRPr lang="es-MX" sz="2400" dirty="0">
              <a:solidFill>
                <a:srgbClr val="415665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455" r="18687" b="6869"/>
          <a:stretch/>
        </p:blipFill>
        <p:spPr>
          <a:xfrm>
            <a:off x="1888932" y="3103173"/>
            <a:ext cx="497158" cy="71922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455" r="18687" b="6869"/>
          <a:stretch/>
        </p:blipFill>
        <p:spPr>
          <a:xfrm>
            <a:off x="2641746" y="2186114"/>
            <a:ext cx="785653" cy="113657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455" r="18687" b="6869"/>
          <a:stretch/>
        </p:blipFill>
        <p:spPr>
          <a:xfrm>
            <a:off x="3683055" y="2754404"/>
            <a:ext cx="594643" cy="86025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455" r="18687" b="6869"/>
          <a:stretch/>
        </p:blipFill>
        <p:spPr>
          <a:xfrm>
            <a:off x="9021066" y="3225772"/>
            <a:ext cx="537626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r="24848"/>
          <a:stretch/>
        </p:blipFill>
        <p:spPr>
          <a:xfrm>
            <a:off x="6564727" y="-2919"/>
            <a:ext cx="5627274" cy="6858000"/>
          </a:xfrm>
          <a:prstGeom prst="rect">
            <a:avLst/>
          </a:prstGeom>
        </p:spPr>
      </p:pic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5899" y="925517"/>
            <a:ext cx="5205628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 smtClean="0">
                <a:latin typeface="Source Sans Pro" panose="020B0503030403020204" pitchFamily="34" charset="0"/>
              </a:rPr>
              <a:t>¿Cómo se forma personalidad</a:t>
            </a:r>
            <a:r>
              <a:rPr lang="en" sz="2800" dirty="0">
                <a:latin typeface="Source Sans Pro" panose="020B0503030403020204" pitchFamily="34" charset="0"/>
              </a:rPr>
              <a:t>?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7" name="Google Shape;82;p13"/>
          <p:cNvSpPr txBox="1">
            <a:spLocks noGrp="1"/>
          </p:cNvSpPr>
          <p:nvPr>
            <p:ph type="body" idx="2"/>
          </p:nvPr>
        </p:nvSpPr>
        <p:spPr>
          <a:xfrm>
            <a:off x="892700" y="3008888"/>
            <a:ext cx="5166782" cy="6309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4" indent="0" algn="just">
              <a:buNone/>
            </a:pPr>
            <a:r>
              <a:rPr lang="es-MX" sz="2800" dirty="0">
                <a:solidFill>
                  <a:srgbClr val="415665"/>
                </a:solidFill>
              </a:rPr>
              <a:t>La personalidad </a:t>
            </a:r>
            <a:r>
              <a:rPr lang="es-MX" sz="2800" b="1" dirty="0">
                <a:solidFill>
                  <a:srgbClr val="415665"/>
                </a:solidFill>
              </a:rPr>
              <a:t>se forma de </a:t>
            </a:r>
            <a:r>
              <a:rPr lang="es-MX" sz="2800" b="1" dirty="0" smtClean="0">
                <a:solidFill>
                  <a:srgbClr val="415665"/>
                </a:solidFill>
              </a:rPr>
              <a:t>la</a:t>
            </a:r>
            <a:endParaRPr lang="es-MX" sz="2800" b="1" dirty="0">
              <a:solidFill>
                <a:srgbClr val="415665"/>
              </a:solidFill>
            </a:endParaRPr>
          </a:p>
        </p:txBody>
      </p:sp>
      <p:sp>
        <p:nvSpPr>
          <p:cNvPr id="12" name="Google Shape;105;p16"/>
          <p:cNvSpPr txBox="1">
            <a:spLocks noGrp="1"/>
          </p:cNvSpPr>
          <p:nvPr>
            <p:ph type="body" idx="1"/>
          </p:nvPr>
        </p:nvSpPr>
        <p:spPr>
          <a:xfrm>
            <a:off x="1018770" y="3578084"/>
            <a:ext cx="5040712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8000" b="1" dirty="0" smtClean="0">
                <a:solidFill>
                  <a:schemeClr val="bg2"/>
                </a:solidFill>
              </a:rPr>
              <a:t>IMITACIÓN</a:t>
            </a:r>
            <a:endParaRPr sz="8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93332" y="836402"/>
            <a:ext cx="625857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Elementos de la personalidad.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892701" y="2624240"/>
            <a:ext cx="3429919" cy="40541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Nombre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Apellido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 smtClean="0">
                <a:solidFill>
                  <a:srgbClr val="415665"/>
                </a:solidFill>
              </a:rPr>
              <a:t>Sexo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 smtClean="0">
                <a:solidFill>
                  <a:srgbClr val="415665"/>
                </a:solidFill>
              </a:rPr>
              <a:t>Edad </a:t>
            </a:r>
            <a:endParaRPr lang="es-MX" sz="2133" dirty="0">
              <a:solidFill>
                <a:srgbClr val="415665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Educación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Posición económica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 Lugar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Idioma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Conceptos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r="31571"/>
          <a:stretch/>
        </p:blipFill>
        <p:spPr>
          <a:xfrm>
            <a:off x="7065818" y="-2918"/>
            <a:ext cx="5126183" cy="6860919"/>
          </a:xfrm>
          <a:prstGeom prst="rect">
            <a:avLst/>
          </a:prstGeom>
        </p:spPr>
      </p:pic>
      <p:sp>
        <p:nvSpPr>
          <p:cNvPr id="7" name="Google Shape;82;p13"/>
          <p:cNvSpPr txBox="1">
            <a:spLocks noGrp="1"/>
          </p:cNvSpPr>
          <p:nvPr>
            <p:ph type="body" idx="2"/>
          </p:nvPr>
        </p:nvSpPr>
        <p:spPr>
          <a:xfrm>
            <a:off x="3976255" y="2624239"/>
            <a:ext cx="2604656" cy="37211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 smtClean="0">
                <a:solidFill>
                  <a:srgbClr val="415665"/>
                </a:solidFill>
              </a:rPr>
              <a:t>Hábitos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 smtClean="0">
                <a:solidFill>
                  <a:srgbClr val="415665"/>
                </a:solidFill>
              </a:rPr>
              <a:t>Modas </a:t>
            </a:r>
            <a:endParaRPr lang="es-MX" sz="2133" dirty="0">
              <a:solidFill>
                <a:srgbClr val="415665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Costumbres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Normas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Temores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Leyes del País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Oficio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Profesión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>
                <a:solidFill>
                  <a:srgbClr val="415665"/>
                </a:solidFill>
              </a:rPr>
              <a:t>Títulos</a:t>
            </a:r>
            <a:endParaRPr lang="es-MX" sz="2133" b="1" dirty="0">
              <a:solidFill>
                <a:srgbClr val="0DB7C4"/>
              </a:solidFill>
            </a:endParaRPr>
          </a:p>
        </p:txBody>
      </p:sp>
      <p:sp>
        <p:nvSpPr>
          <p:cNvPr id="9" name="Google Shape;82;p13"/>
          <p:cNvSpPr txBox="1">
            <a:spLocks noGrp="1"/>
          </p:cNvSpPr>
          <p:nvPr>
            <p:ph type="body" idx="2"/>
          </p:nvPr>
        </p:nvSpPr>
        <p:spPr>
          <a:xfrm>
            <a:off x="1035063" y="1664412"/>
            <a:ext cx="5299741" cy="9955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133" dirty="0">
                <a:solidFill>
                  <a:srgbClr val="415665"/>
                </a:solidFill>
              </a:rPr>
              <a:t>Algunos </a:t>
            </a:r>
            <a:r>
              <a:rPr lang="es-MX" sz="2133" b="1" dirty="0">
                <a:solidFill>
                  <a:srgbClr val="415665"/>
                </a:solidFill>
              </a:rPr>
              <a:t>elementos formadores </a:t>
            </a:r>
            <a:r>
              <a:rPr lang="es-MX" sz="2133" dirty="0">
                <a:solidFill>
                  <a:srgbClr val="415665"/>
                </a:solidFill>
              </a:rPr>
              <a:t>de la Personalidad: </a:t>
            </a:r>
          </a:p>
        </p:txBody>
      </p:sp>
    </p:spTree>
    <p:extLst>
      <p:ext uri="{BB962C8B-B14F-4D97-AF65-F5344CB8AC3E}">
        <p14:creationId xmlns:p14="http://schemas.microsoft.com/office/powerpoint/2010/main" val="6516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5899" y="760000"/>
            <a:ext cx="625857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 smtClean="0">
                <a:latin typeface="Source Sans Pro" panose="020B0503030403020204" pitchFamily="34" charset="0"/>
              </a:rPr>
              <a:t>¿Cómo se manifiesta la personalidad?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69" y="1436237"/>
            <a:ext cx="6895951" cy="444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Google Shape;82;p13"/>
          <p:cNvSpPr txBox="1">
            <a:spLocks noGrp="1"/>
          </p:cNvSpPr>
          <p:nvPr>
            <p:ph type="body" idx="2"/>
          </p:nvPr>
        </p:nvSpPr>
        <p:spPr>
          <a:xfrm>
            <a:off x="-356445" y="5885341"/>
            <a:ext cx="12548445" cy="97265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ctr">
              <a:buNone/>
            </a:pPr>
            <a:r>
              <a:rPr lang="es-MX" sz="2400" dirty="0" smtClean="0">
                <a:solidFill>
                  <a:srgbClr val="415665"/>
                </a:solidFill>
              </a:rPr>
              <a:t>La </a:t>
            </a:r>
            <a:r>
              <a:rPr lang="es-MX" sz="2400" dirty="0">
                <a:solidFill>
                  <a:srgbClr val="415665"/>
                </a:solidFill>
              </a:rPr>
              <a:t>personalidad </a:t>
            </a:r>
            <a:r>
              <a:rPr lang="es-MX" sz="2400" b="1" dirty="0">
                <a:solidFill>
                  <a:srgbClr val="415665"/>
                </a:solidFill>
              </a:rPr>
              <a:t>está formada </a:t>
            </a:r>
            <a:r>
              <a:rPr lang="es-MX" sz="2400" dirty="0">
                <a:solidFill>
                  <a:srgbClr val="415665"/>
                </a:solidFill>
              </a:rPr>
              <a:t>por muchas fracciones, </a:t>
            </a:r>
            <a:r>
              <a:rPr lang="es-MX" sz="2400" b="1" dirty="0">
                <a:solidFill>
                  <a:srgbClr val="415665"/>
                </a:solidFill>
              </a:rPr>
              <a:t>cada yo tiene la suya.</a:t>
            </a:r>
            <a:endParaRPr lang="es-MX" sz="2400" b="1" dirty="0">
              <a:solidFill>
                <a:srgbClr val="0DB7C4"/>
              </a:solidFill>
            </a:endParaRPr>
          </a:p>
          <a:p>
            <a:pPr marL="135463" indent="0" algn="ctr">
              <a:buNone/>
            </a:pPr>
            <a:endParaRPr lang="es-MX" sz="2400" dirty="0">
              <a:solidFill>
                <a:srgbClr val="4156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017615" y="760000"/>
            <a:ext cx="625857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 smtClean="0">
                <a:latin typeface="Source Sans Pro" panose="020B0503030403020204" pitchFamily="34" charset="0"/>
              </a:rPr>
              <a:t>Consecuencias de la Personalidad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7" name="Google Shape;82;p13"/>
          <p:cNvSpPr txBox="1">
            <a:spLocks noGrp="1"/>
          </p:cNvSpPr>
          <p:nvPr>
            <p:ph type="body" idx="2"/>
          </p:nvPr>
        </p:nvSpPr>
        <p:spPr>
          <a:xfrm>
            <a:off x="1017615" y="2836534"/>
            <a:ext cx="4425256" cy="14149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800" dirty="0">
                <a:solidFill>
                  <a:srgbClr val="415665"/>
                </a:solidFill>
              </a:rPr>
              <a:t>La personalidad </a:t>
            </a:r>
            <a:r>
              <a:rPr lang="es-MX" sz="2800" b="1" dirty="0">
                <a:solidFill>
                  <a:srgbClr val="415665"/>
                </a:solidFill>
              </a:rPr>
              <a:t>nos fascina con el mundo.</a:t>
            </a:r>
          </a:p>
          <a:p>
            <a:pPr algn="just"/>
            <a:r>
              <a:rPr lang="es-MX" sz="2800" dirty="0">
                <a:solidFill>
                  <a:srgbClr val="415665"/>
                </a:solidFill>
              </a:rPr>
              <a:t>La personalidad </a:t>
            </a:r>
            <a:r>
              <a:rPr lang="es-MX" sz="2800" b="1" dirty="0">
                <a:solidFill>
                  <a:srgbClr val="415665"/>
                </a:solidFill>
              </a:rPr>
              <a:t>nos tiene hipnotizados.</a:t>
            </a:r>
            <a:endParaRPr lang="es-MX" sz="2800" b="1" dirty="0">
              <a:solidFill>
                <a:srgbClr val="0DB7C4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00" y="760000"/>
            <a:ext cx="5644638" cy="58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043108" y="859201"/>
            <a:ext cx="520890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Tipos de personalidad.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p:sp>
        <p:nvSpPr>
          <p:cNvPr id="9" name="Google Shape;82;p13"/>
          <p:cNvSpPr txBox="1">
            <a:spLocks noGrp="1"/>
          </p:cNvSpPr>
          <p:nvPr>
            <p:ph type="body" idx="2"/>
          </p:nvPr>
        </p:nvSpPr>
        <p:spPr>
          <a:xfrm>
            <a:off x="3509736" y="1343516"/>
            <a:ext cx="5431156" cy="74628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dirty="0">
                <a:solidFill>
                  <a:srgbClr val="415665"/>
                </a:solidFill>
              </a:rPr>
              <a:t>Existen dos </a:t>
            </a:r>
            <a:r>
              <a:rPr lang="es-MX" b="1" dirty="0">
                <a:solidFill>
                  <a:srgbClr val="415665"/>
                </a:solidFill>
              </a:rPr>
              <a:t>tipos de personalidad: </a:t>
            </a:r>
          </a:p>
        </p:txBody>
      </p:sp>
      <p:sp>
        <p:nvSpPr>
          <p:cNvPr id="10" name="Google Shape;90;p14"/>
          <p:cNvSpPr txBox="1">
            <a:spLocks/>
          </p:cNvSpPr>
          <p:nvPr/>
        </p:nvSpPr>
        <p:spPr>
          <a:xfrm>
            <a:off x="1116622" y="2110544"/>
            <a:ext cx="4786228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3467" b="1" dirty="0">
                <a:solidFill>
                  <a:srgbClr val="0DB7C4"/>
                </a:solidFill>
                <a:latin typeface="Source Sans Pro" panose="020B0503030403020204" pitchFamily="34" charset="0"/>
              </a:rPr>
              <a:t>PERSONALIDAD </a:t>
            </a:r>
            <a:r>
              <a:rPr lang="es-MX" sz="3467" b="1" dirty="0">
                <a:solidFill>
                  <a:srgbClr val="5A5A5A"/>
                </a:solidFill>
                <a:latin typeface="Source Sans Pro" panose="020B0503030403020204" pitchFamily="34" charset="0"/>
              </a:rPr>
              <a:t>PASIVA</a:t>
            </a:r>
            <a:endParaRPr lang="en-US" sz="3467" b="1" dirty="0">
              <a:solidFill>
                <a:srgbClr val="5A5A5A"/>
              </a:solidFill>
              <a:latin typeface="Source Sans Pro" panose="020B0503030403020204" pitchFamily="34" charset="0"/>
            </a:endParaRPr>
          </a:p>
        </p:txBody>
      </p:sp>
      <p:sp>
        <p:nvSpPr>
          <p:cNvPr id="1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106391" y="2863425"/>
            <a:ext cx="4796459" cy="11434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dirty="0">
                <a:solidFill>
                  <a:srgbClr val="415665"/>
                </a:solidFill>
              </a:rPr>
              <a:t>Al servicio del Ser.  </a:t>
            </a:r>
          </a:p>
          <a:p>
            <a:pPr algn="just"/>
            <a:r>
              <a:rPr lang="es-MX" dirty="0">
                <a:solidFill>
                  <a:srgbClr val="415665"/>
                </a:solidFill>
              </a:rPr>
              <a:t>Es receptiva. </a:t>
            </a:r>
          </a:p>
          <a:p>
            <a:pPr marL="135463" indent="0" algn="just">
              <a:buNone/>
            </a:pPr>
            <a:endParaRPr lang="es-MX" sz="2133" dirty="0">
              <a:solidFill>
                <a:srgbClr val="415665"/>
              </a:solidFill>
            </a:endParaRPr>
          </a:p>
        </p:txBody>
      </p:sp>
      <p:sp>
        <p:nvSpPr>
          <p:cNvPr id="13" name="Google Shape;90;p14"/>
          <p:cNvSpPr txBox="1">
            <a:spLocks/>
          </p:cNvSpPr>
          <p:nvPr/>
        </p:nvSpPr>
        <p:spPr>
          <a:xfrm>
            <a:off x="6557053" y="2110544"/>
            <a:ext cx="4879491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3467" b="1" dirty="0">
                <a:solidFill>
                  <a:srgbClr val="0DB7C4"/>
                </a:solidFill>
                <a:latin typeface="Source Sans Pro" panose="020B0503030403020204" pitchFamily="34" charset="0"/>
              </a:rPr>
              <a:t>PERSONALIDAD </a:t>
            </a:r>
            <a:r>
              <a:rPr lang="es-MX" sz="3467" b="1" dirty="0">
                <a:solidFill>
                  <a:srgbClr val="5A5A5A"/>
                </a:solidFill>
                <a:latin typeface="Source Sans Pro" panose="020B0503030403020204" pitchFamily="34" charset="0"/>
              </a:rPr>
              <a:t>ACTIVA</a:t>
            </a:r>
            <a:endParaRPr lang="en-US" sz="3467" b="1" dirty="0">
              <a:solidFill>
                <a:srgbClr val="5A5A5A"/>
              </a:solidFill>
              <a:latin typeface="Source Sans Pro" panose="020B0503030403020204" pitchFamily="34" charset="0"/>
            </a:endParaRPr>
          </a:p>
        </p:txBody>
      </p:sp>
      <p:sp>
        <p:nvSpPr>
          <p:cNvPr id="14" name="Google Shape;82;p13"/>
          <p:cNvSpPr txBox="1">
            <a:spLocks noGrp="1"/>
          </p:cNvSpPr>
          <p:nvPr>
            <p:ph type="body" idx="2"/>
          </p:nvPr>
        </p:nvSpPr>
        <p:spPr>
          <a:xfrm>
            <a:off x="6497894" y="2791707"/>
            <a:ext cx="4997808" cy="12151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dirty="0">
                <a:solidFill>
                  <a:srgbClr val="415665"/>
                </a:solidFill>
              </a:rPr>
              <a:t>Al servicio del yo.  </a:t>
            </a:r>
          </a:p>
          <a:p>
            <a:pPr algn="just"/>
            <a:r>
              <a:rPr lang="es-MX" dirty="0">
                <a:solidFill>
                  <a:srgbClr val="415665"/>
                </a:solidFill>
              </a:rPr>
              <a:t>Nos mantiene identificados. </a:t>
            </a:r>
          </a:p>
          <a:p>
            <a:pPr marL="135463" indent="0" algn="just">
              <a:buNone/>
            </a:pPr>
            <a:endParaRPr lang="es-MX" sz="2133" dirty="0">
              <a:solidFill>
                <a:srgbClr val="415665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6" y="4122431"/>
            <a:ext cx="3874168" cy="262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74" y="3974145"/>
            <a:ext cx="3669632" cy="28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8000" i="0" dirty="0"/>
              <a:t>¿QUÉ ES LA </a:t>
            </a:r>
            <a:r>
              <a:rPr lang="es-MX" sz="8000" b="1" i="0" dirty="0"/>
              <a:t>ESENCIA?</a:t>
            </a:r>
            <a:endParaRPr sz="8000" b="1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75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5900" y="924769"/>
            <a:ext cx="3958720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¿Qué es la esencia?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  <p:sp>
        <p:nvSpPr>
          <p:cNvPr id="9" name="Google Shape;82;p13"/>
          <p:cNvSpPr txBox="1">
            <a:spLocks noGrp="1"/>
          </p:cNvSpPr>
          <p:nvPr>
            <p:ph type="body" idx="2"/>
          </p:nvPr>
        </p:nvSpPr>
        <p:spPr>
          <a:xfrm>
            <a:off x="1125900" y="1911580"/>
            <a:ext cx="5262868" cy="15174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4" indent="0" algn="just">
              <a:buNone/>
            </a:pPr>
            <a:r>
              <a:rPr lang="es-MX" sz="2400" dirty="0">
                <a:solidFill>
                  <a:srgbClr val="415665"/>
                </a:solidFill>
              </a:rPr>
              <a:t>La Esencia </a:t>
            </a:r>
            <a:r>
              <a:rPr lang="es-MX" sz="2400" b="1" dirty="0">
                <a:solidFill>
                  <a:srgbClr val="415665"/>
                </a:solidFill>
              </a:rPr>
              <a:t>es </a:t>
            </a:r>
            <a:r>
              <a:rPr lang="es-MX" sz="2400" b="1" dirty="0" smtClean="0">
                <a:solidFill>
                  <a:srgbClr val="415665"/>
                </a:solidFill>
              </a:rPr>
              <a:t>lo</a:t>
            </a:r>
          </a:p>
          <a:p>
            <a:pPr marL="135464" indent="0" algn="just">
              <a:buNone/>
            </a:pPr>
            <a:r>
              <a:rPr lang="es-MX" sz="4800" b="1" dirty="0">
                <a:solidFill>
                  <a:schemeClr val="bg2"/>
                </a:solidFill>
              </a:rPr>
              <a:t>LO REAL, </a:t>
            </a:r>
          </a:p>
          <a:p>
            <a:pPr marL="135464" indent="0" algn="just">
              <a:buNone/>
            </a:pPr>
            <a:r>
              <a:rPr lang="es-MX" sz="4800" b="1" dirty="0" smtClean="0">
                <a:solidFill>
                  <a:schemeClr val="bg2"/>
                </a:solidFill>
              </a:rPr>
              <a:t>VERDADERO, </a:t>
            </a:r>
          </a:p>
          <a:p>
            <a:pPr marL="135464" indent="0" algn="just">
              <a:buNone/>
            </a:pPr>
            <a:r>
              <a:rPr lang="es-MX" sz="4800" b="1" dirty="0">
                <a:solidFill>
                  <a:schemeClr val="bg2"/>
                </a:solidFill>
              </a:rPr>
              <a:t>Y</a:t>
            </a:r>
            <a:r>
              <a:rPr lang="es-MX" sz="4800" b="1" dirty="0" smtClean="0">
                <a:solidFill>
                  <a:schemeClr val="bg2"/>
                </a:solidFill>
              </a:rPr>
              <a:t> ETERNO </a:t>
            </a:r>
          </a:p>
          <a:p>
            <a:pPr marL="135464" indent="0" algn="just">
              <a:buNone/>
            </a:pPr>
            <a:r>
              <a:rPr lang="es-MX" sz="2400" dirty="0" smtClean="0">
                <a:solidFill>
                  <a:srgbClr val="415665"/>
                </a:solidFill>
              </a:rPr>
              <a:t>de </a:t>
            </a:r>
            <a:r>
              <a:rPr lang="es-MX" sz="2400" dirty="0">
                <a:solidFill>
                  <a:srgbClr val="415665"/>
                </a:solidFill>
              </a:rPr>
              <a:t>cada uno de nosotros, 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es lo único que verdaderamente vale la pena.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42" y="0"/>
            <a:ext cx="5394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7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52075" y="711190"/>
            <a:ext cx="3958720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¿Qué es la esencia?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550423" y="2423854"/>
            <a:ext cx="2878780" cy="13577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4" indent="0" algn="ctr">
              <a:buNone/>
            </a:pPr>
            <a:r>
              <a:rPr lang="es-MX" sz="2400" dirty="0">
                <a:solidFill>
                  <a:srgbClr val="415665"/>
                </a:solidFill>
              </a:rPr>
              <a:t>El ciento por ciento de nuestra Esencia </a:t>
            </a:r>
            <a:r>
              <a:rPr lang="es-MX" sz="2400" b="1" dirty="0">
                <a:solidFill>
                  <a:srgbClr val="415665"/>
                </a:solidFill>
              </a:rPr>
              <a:t>es inmortal, </a:t>
            </a:r>
            <a:r>
              <a:rPr lang="es-MX" sz="2400" dirty="0">
                <a:solidFill>
                  <a:srgbClr val="415665"/>
                </a:solidFill>
              </a:rPr>
              <a:t>pero se encuentra dividida en dos </a:t>
            </a:r>
            <a:r>
              <a:rPr lang="es-MX" sz="2400" dirty="0" smtClean="0">
                <a:solidFill>
                  <a:srgbClr val="415665"/>
                </a:solidFill>
              </a:rPr>
              <a:t>partes:</a:t>
            </a:r>
            <a:endParaRPr lang="es-MX" sz="2400" b="1" dirty="0">
              <a:solidFill>
                <a:srgbClr val="0DB7C4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13" y="1094305"/>
            <a:ext cx="5097148" cy="5094884"/>
          </a:xfrm>
          <a:prstGeom prst="rect">
            <a:avLst/>
          </a:prstGeom>
        </p:spPr>
      </p:pic>
      <p:sp>
        <p:nvSpPr>
          <p:cNvPr id="9" name="Google Shape;90;p14"/>
          <p:cNvSpPr txBox="1">
            <a:spLocks/>
          </p:cNvSpPr>
          <p:nvPr/>
        </p:nvSpPr>
        <p:spPr>
          <a:xfrm>
            <a:off x="5393190" y="5706525"/>
            <a:ext cx="1194819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3733" b="1" dirty="0">
                <a:solidFill>
                  <a:srgbClr val="415665"/>
                </a:solidFill>
                <a:latin typeface="Source Sans Pro" panose="020B0503030403020204" pitchFamily="34" charset="0"/>
              </a:rPr>
              <a:t>97%</a:t>
            </a:r>
            <a:endParaRPr lang="en-US" sz="3733" b="1" dirty="0">
              <a:solidFill>
                <a:srgbClr val="415665"/>
              </a:solidFill>
              <a:latin typeface="Source Sans Pro" panose="020B0503030403020204" pitchFamily="34" charset="0"/>
            </a:endParaRPr>
          </a:p>
        </p:txBody>
      </p:sp>
      <p:sp>
        <p:nvSpPr>
          <p:cNvPr id="10" name="Google Shape;90;p14"/>
          <p:cNvSpPr txBox="1">
            <a:spLocks/>
          </p:cNvSpPr>
          <p:nvPr/>
        </p:nvSpPr>
        <p:spPr>
          <a:xfrm>
            <a:off x="9601475" y="5706524"/>
            <a:ext cx="958236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3733" b="1" dirty="0">
                <a:solidFill>
                  <a:srgbClr val="415665"/>
                </a:solidFill>
                <a:latin typeface="Source Sans Pro" panose="020B0503030403020204" pitchFamily="34" charset="0"/>
              </a:rPr>
              <a:t>3%</a:t>
            </a:r>
            <a:endParaRPr lang="en-US" sz="3733" b="1" dirty="0">
              <a:solidFill>
                <a:srgbClr val="415665"/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Google Shape;81;p13"/>
          <p:cNvSpPr txBox="1">
            <a:spLocks/>
          </p:cNvSpPr>
          <p:nvPr/>
        </p:nvSpPr>
        <p:spPr>
          <a:xfrm>
            <a:off x="4770169" y="711829"/>
            <a:ext cx="1829736" cy="965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b="1" noProof="1">
                <a:solidFill>
                  <a:srgbClr val="415665"/>
                </a:solidFill>
              </a:rPr>
              <a:t>Consciencia Atrapada</a:t>
            </a:r>
          </a:p>
        </p:txBody>
      </p:sp>
      <p:sp>
        <p:nvSpPr>
          <p:cNvPr id="12" name="Google Shape;81;p13"/>
          <p:cNvSpPr txBox="1">
            <a:spLocks/>
          </p:cNvSpPr>
          <p:nvPr/>
        </p:nvSpPr>
        <p:spPr>
          <a:xfrm>
            <a:off x="8605939" y="672967"/>
            <a:ext cx="2614836" cy="99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b="1" noProof="1">
                <a:solidFill>
                  <a:srgbClr val="415665"/>
                </a:solidFill>
              </a:rPr>
              <a:t>Consciencia despierta y libre</a:t>
            </a:r>
          </a:p>
        </p:txBody>
      </p:sp>
      <p:sp>
        <p:nvSpPr>
          <p:cNvPr id="14" name="Google Shape;81;p13">
            <a:extLst>
              <a:ext uri="{FF2B5EF4-FFF2-40B4-BE49-F238E27FC236}">
                <a16:creationId xmlns:a16="http://schemas.microsoft.com/office/drawing/2014/main" xmlns="" id="{6801A8A8-C9B7-4A25-A795-17744D765EA4}"/>
              </a:ext>
            </a:extLst>
          </p:cNvPr>
          <p:cNvSpPr txBox="1">
            <a:spLocks/>
          </p:cNvSpPr>
          <p:nvPr/>
        </p:nvSpPr>
        <p:spPr>
          <a:xfrm>
            <a:off x="8473409" y="6422099"/>
            <a:ext cx="3574515" cy="42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noProof="1">
                <a:solidFill>
                  <a:srgbClr val="415665"/>
                </a:solidFill>
              </a:rPr>
              <a:t>Libre </a:t>
            </a:r>
            <a:r>
              <a:rPr lang="es-CO" noProof="1" smtClean="0">
                <a:solidFill>
                  <a:srgbClr val="415665"/>
                </a:solidFill>
              </a:rPr>
              <a:t>y auto-consciente</a:t>
            </a:r>
            <a:endParaRPr lang="es-CO" noProof="1">
              <a:solidFill>
                <a:srgbClr val="415665"/>
              </a:solidFill>
            </a:endParaRPr>
          </a:p>
        </p:txBody>
      </p:sp>
      <p:sp>
        <p:nvSpPr>
          <p:cNvPr id="15" name="Google Shape;81;p13">
            <a:extLst>
              <a:ext uri="{FF2B5EF4-FFF2-40B4-BE49-F238E27FC236}">
                <a16:creationId xmlns:a16="http://schemas.microsoft.com/office/drawing/2014/main" xmlns="" id="{90CD2287-CAB6-433E-9DC9-2C963035DE18}"/>
              </a:ext>
            </a:extLst>
          </p:cNvPr>
          <p:cNvSpPr txBox="1">
            <a:spLocks/>
          </p:cNvSpPr>
          <p:nvPr/>
        </p:nvSpPr>
        <p:spPr>
          <a:xfrm>
            <a:off x="4669041" y="6261947"/>
            <a:ext cx="2647718" cy="61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noProof="1">
                <a:solidFill>
                  <a:srgbClr val="415665"/>
                </a:solidFill>
              </a:rPr>
              <a:t>Inocente y Atrapable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3445511" y="1582065"/>
            <a:ext cx="4373879" cy="4245391"/>
            <a:chOff x="4913470" y="1001330"/>
            <a:chExt cx="5885587" cy="5836333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" t="9063" r="8762" b="6782"/>
            <a:stretch/>
          </p:blipFill>
          <p:spPr>
            <a:xfrm>
              <a:off x="4913470" y="1001330"/>
              <a:ext cx="5885587" cy="5836333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821" y="1702462"/>
              <a:ext cx="1031400" cy="972798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008" y="1182239"/>
              <a:ext cx="909436" cy="857764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701" y="5124970"/>
              <a:ext cx="583523" cy="550369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250" y="4729595"/>
              <a:ext cx="909436" cy="857764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429" y="4360487"/>
              <a:ext cx="795179" cy="749999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6318" y="3237326"/>
              <a:ext cx="797302" cy="752001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582" y="4189543"/>
              <a:ext cx="715617" cy="674957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409" y="4025155"/>
              <a:ext cx="715617" cy="674957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784" y="2935051"/>
              <a:ext cx="715617" cy="674957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0318" y="2486480"/>
              <a:ext cx="715617" cy="674957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3504" y="4562363"/>
              <a:ext cx="715617" cy="674957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151" y="3662276"/>
              <a:ext cx="715617" cy="674957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144" y="3421602"/>
              <a:ext cx="715617" cy="674957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7724" y="1528444"/>
              <a:ext cx="561792" cy="529872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0502" y="2214261"/>
              <a:ext cx="561792" cy="529872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8753" y="5079839"/>
              <a:ext cx="561792" cy="529872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9805" y="3070425"/>
              <a:ext cx="561792" cy="529872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095" y="4971882"/>
              <a:ext cx="561792" cy="529872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2246" y="4670585"/>
              <a:ext cx="561792" cy="529872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408" y="4502759"/>
              <a:ext cx="561792" cy="529872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479" y="3534667"/>
              <a:ext cx="561792" cy="529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5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03785" y="854038"/>
            <a:ext cx="4776136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Ego, personalidad y esencia.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5080325" y="5623129"/>
            <a:ext cx="3719864" cy="7034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b="1" dirty="0" smtClean="0">
                <a:solidFill>
                  <a:schemeClr val="bg2"/>
                </a:solidFill>
              </a:rPr>
              <a:t>3.  </a:t>
            </a:r>
            <a:r>
              <a:rPr lang="es-MX" sz="2400" b="1" dirty="0" smtClean="0"/>
              <a:t>Actos Conscientes</a:t>
            </a:r>
            <a:endParaRPr lang="es-MX" sz="2400" b="1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6" name="Google Shape;90;p14"/>
          <p:cNvSpPr txBox="1">
            <a:spLocks/>
          </p:cNvSpPr>
          <p:nvPr/>
        </p:nvSpPr>
        <p:spPr>
          <a:xfrm>
            <a:off x="892699" y="1688454"/>
            <a:ext cx="9141637" cy="82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4400" b="1" dirty="0">
                <a:solidFill>
                  <a:srgbClr val="0DB7C4"/>
                </a:solidFill>
                <a:latin typeface="Source Sans Pro" panose="020B0503030403020204" pitchFamily="34" charset="0"/>
              </a:rPr>
              <a:t>EXISTEN TRES </a:t>
            </a:r>
            <a:r>
              <a:rPr lang="es-MX" sz="4400" b="1" dirty="0">
                <a:solidFill>
                  <a:srgbClr val="5A5A5A"/>
                </a:solidFill>
                <a:latin typeface="Source Sans Pro" panose="020B0503030403020204" pitchFamily="34" charset="0"/>
              </a:rPr>
              <a:t>TIPOS</a:t>
            </a:r>
            <a:r>
              <a:rPr lang="es-MX" sz="4400" b="1" dirty="0">
                <a:solidFill>
                  <a:srgbClr val="0DB7C4"/>
                </a:solidFill>
                <a:latin typeface="Source Sans Pro" panose="020B0503030403020204" pitchFamily="34" charset="0"/>
              </a:rPr>
              <a:t> </a:t>
            </a:r>
            <a:r>
              <a:rPr lang="es-MX" sz="4400" b="1" dirty="0">
                <a:solidFill>
                  <a:srgbClr val="5A5A5A"/>
                </a:solidFill>
                <a:latin typeface="Source Sans Pro" panose="020B0503030403020204" pitchFamily="34" charset="0"/>
              </a:rPr>
              <a:t>DE ACTOS</a:t>
            </a:r>
            <a:endParaRPr lang="en-US" sz="4400" b="1" dirty="0">
              <a:solidFill>
                <a:srgbClr val="5A5A5A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2532" y="1094669"/>
            <a:ext cx="3147999" cy="5398925"/>
          </a:xfrm>
          <a:prstGeom prst="rect">
            <a:avLst/>
          </a:prstGeom>
        </p:spPr>
      </p:pic>
      <p:sp>
        <p:nvSpPr>
          <p:cNvPr id="7" name="Google Shape;82;p13"/>
          <p:cNvSpPr txBox="1">
            <a:spLocks noGrp="1"/>
          </p:cNvSpPr>
          <p:nvPr>
            <p:ph type="body" idx="2"/>
          </p:nvPr>
        </p:nvSpPr>
        <p:spPr>
          <a:xfrm>
            <a:off x="2800147" y="5637210"/>
            <a:ext cx="3145829" cy="6623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b="1" dirty="0" smtClean="0">
                <a:solidFill>
                  <a:schemeClr val="bg2"/>
                </a:solidFill>
              </a:rPr>
              <a:t>2.   </a:t>
            </a:r>
            <a:r>
              <a:rPr lang="es-MX" sz="2400" b="1" dirty="0" smtClean="0"/>
              <a:t>Accidentes</a:t>
            </a:r>
            <a:endParaRPr lang="es-MX" sz="2400" dirty="0"/>
          </a:p>
        </p:txBody>
      </p:sp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243218" y="5616698"/>
            <a:ext cx="3510258" cy="6477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92652" indent="-457189" algn="just">
              <a:buFont typeface="+mj-lt"/>
              <a:buAutoNum type="arabicPeriod"/>
            </a:pPr>
            <a:r>
              <a:rPr lang="es-MX" sz="2400" b="1" dirty="0"/>
              <a:t>Actos del </a:t>
            </a:r>
            <a:r>
              <a:rPr lang="es-MX" sz="2400" b="1" dirty="0" smtClean="0"/>
              <a:t>Ego</a:t>
            </a:r>
            <a:endParaRPr lang="es-MX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90" y="2764493"/>
            <a:ext cx="1890206" cy="260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3" b="15523"/>
          <a:stretch/>
        </p:blipFill>
        <p:spPr>
          <a:xfrm>
            <a:off x="2610087" y="2950903"/>
            <a:ext cx="3269834" cy="24151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55" y="2347230"/>
            <a:ext cx="1557005" cy="32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098604" y="823808"/>
            <a:ext cx="3958720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¿Qué es la esencia?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/>
          </a:p>
        </p:txBody>
      </p:sp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892700" y="2371577"/>
            <a:ext cx="4545573" cy="26690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4" indent="0" algn="just">
              <a:buNone/>
            </a:pPr>
            <a:r>
              <a:rPr lang="es-MX" sz="2400" dirty="0">
                <a:solidFill>
                  <a:srgbClr val="415665"/>
                </a:solidFill>
              </a:rPr>
              <a:t>El </a:t>
            </a:r>
            <a:r>
              <a:rPr lang="es-MX" sz="2400" b="1" dirty="0">
                <a:solidFill>
                  <a:srgbClr val="0DB7C4"/>
                </a:solidFill>
              </a:rPr>
              <a:t>3% de Esencia </a:t>
            </a:r>
            <a:r>
              <a:rPr lang="es-MX" sz="2400" dirty="0">
                <a:solidFill>
                  <a:srgbClr val="415665"/>
                </a:solidFill>
              </a:rPr>
              <a:t>se manifiesta en los </a:t>
            </a:r>
            <a:r>
              <a:rPr lang="es-MX" sz="2400" b="1" dirty="0">
                <a:solidFill>
                  <a:srgbClr val="415665"/>
                </a:solidFill>
              </a:rPr>
              <a:t>primeros años </a:t>
            </a:r>
            <a:r>
              <a:rPr lang="es-MX" sz="2400" dirty="0">
                <a:solidFill>
                  <a:srgbClr val="415665"/>
                </a:solidFill>
              </a:rPr>
              <a:t>de la existencia, pero llegados a los </a:t>
            </a:r>
            <a:r>
              <a:rPr lang="es-MX" sz="2400" b="1" dirty="0">
                <a:solidFill>
                  <a:srgbClr val="415665"/>
                </a:solidFill>
              </a:rPr>
              <a:t>siete años</a:t>
            </a:r>
            <a:r>
              <a:rPr lang="es-MX" sz="2400" dirty="0">
                <a:solidFill>
                  <a:srgbClr val="415665"/>
                </a:solidFill>
              </a:rPr>
              <a:t>, cuando poseemos el </a:t>
            </a:r>
            <a:r>
              <a:rPr lang="es-MX" sz="2400" b="1" dirty="0">
                <a:solidFill>
                  <a:srgbClr val="415665"/>
                </a:solidFill>
              </a:rPr>
              <a:t>uso de razón</a:t>
            </a:r>
            <a:r>
              <a:rPr lang="es-MX" sz="2400" dirty="0">
                <a:solidFill>
                  <a:srgbClr val="415665"/>
                </a:solidFill>
              </a:rPr>
              <a:t>, se termina de </a:t>
            </a:r>
            <a:r>
              <a:rPr lang="es-MX" sz="2400" b="1" dirty="0">
                <a:solidFill>
                  <a:srgbClr val="415665"/>
                </a:solidFill>
              </a:rPr>
              <a:t>dormir</a:t>
            </a:r>
            <a:r>
              <a:rPr lang="es-MX" sz="2400" dirty="0">
                <a:solidFill>
                  <a:srgbClr val="415665"/>
                </a:solidFill>
              </a:rPr>
              <a:t>, y sólo en unos </a:t>
            </a:r>
            <a:r>
              <a:rPr lang="es-MX" sz="2400" b="1" dirty="0">
                <a:solidFill>
                  <a:srgbClr val="415665"/>
                </a:solidFill>
              </a:rPr>
              <a:t>pocos casos </a:t>
            </a:r>
            <a:r>
              <a:rPr lang="es-MX" sz="2400" dirty="0">
                <a:solidFill>
                  <a:srgbClr val="415665"/>
                </a:solidFill>
              </a:rPr>
              <a:t>se volverá a escuchar la </a:t>
            </a:r>
            <a:r>
              <a:rPr lang="es-MX" sz="2400" b="1" dirty="0">
                <a:solidFill>
                  <a:srgbClr val="0DB7C4"/>
                </a:solidFill>
              </a:rPr>
              <a:t>voz de la Conciencia</a:t>
            </a:r>
            <a:r>
              <a:rPr lang="es-MX" sz="2400" dirty="0">
                <a:solidFill>
                  <a:srgbClr val="415665"/>
                </a:solidFill>
              </a:rPr>
              <a:t>.</a:t>
            </a:r>
          </a:p>
          <a:p>
            <a:pPr algn="just"/>
            <a:endParaRPr lang="es-MX" sz="2400" b="1" dirty="0">
              <a:solidFill>
                <a:srgbClr val="0DB7C4"/>
              </a:solidFill>
            </a:endParaRPr>
          </a:p>
        </p:txBody>
      </p:sp>
      <p:pic>
        <p:nvPicPr>
          <p:cNvPr id="1028" name="Picture 4" descr="Cuando los pediatras recetan magia y sonrisas… y funciona">
            <a:extLst>
              <a:ext uri="{FF2B5EF4-FFF2-40B4-BE49-F238E27FC236}">
                <a16:creationId xmlns:a16="http://schemas.microsoft.com/office/drawing/2014/main" xmlns="" id="{77930C51-9840-44FE-9F90-3C029673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95" y="0"/>
            <a:ext cx="6212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8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054855" y="765939"/>
            <a:ext cx="3958720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¿Qué </a:t>
            </a:r>
            <a:r>
              <a:rPr lang="en" sz="2800" dirty="0" smtClean="0">
                <a:latin typeface="Source Sans Pro" panose="020B0503030403020204" pitchFamily="34" charset="0"/>
              </a:rPr>
              <a:t>busca?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/>
          </a:p>
        </p:txBody>
      </p:sp>
      <p:sp>
        <p:nvSpPr>
          <p:cNvPr id="7" name="Google Shape;85;p13"/>
          <p:cNvSpPr txBox="1">
            <a:spLocks/>
          </p:cNvSpPr>
          <p:nvPr/>
        </p:nvSpPr>
        <p:spPr>
          <a:xfrm>
            <a:off x="-100" y="0"/>
            <a:ext cx="892800" cy="1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lang="en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t="34056" r="-1060" b="35598"/>
          <a:stretch/>
        </p:blipFill>
        <p:spPr>
          <a:xfrm>
            <a:off x="3114585" y="4126544"/>
            <a:ext cx="3260004" cy="24487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7" b="3829"/>
          <a:stretch/>
        </p:blipFill>
        <p:spPr>
          <a:xfrm>
            <a:off x="4615113" y="1763501"/>
            <a:ext cx="3202771" cy="25752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22"/>
          <a:stretch/>
        </p:blipFill>
        <p:spPr>
          <a:xfrm>
            <a:off x="6064967" y="4054964"/>
            <a:ext cx="3076392" cy="2579758"/>
          </a:xfrm>
          <a:prstGeom prst="rect">
            <a:avLst/>
          </a:prstGeom>
        </p:spPr>
      </p:pic>
      <p:sp>
        <p:nvSpPr>
          <p:cNvPr id="12" name="Google Shape;90;p14"/>
          <p:cNvSpPr txBox="1">
            <a:spLocks/>
          </p:cNvSpPr>
          <p:nvPr/>
        </p:nvSpPr>
        <p:spPr>
          <a:xfrm>
            <a:off x="9054241" y="5121678"/>
            <a:ext cx="1918560" cy="98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2667" b="1" dirty="0">
                <a:solidFill>
                  <a:schemeClr val="bg1">
                    <a:lumMod val="50000"/>
                  </a:schemeClr>
                </a:solidFill>
              </a:rPr>
              <a:t>SACRIFICIO</a:t>
            </a:r>
          </a:p>
          <a:p>
            <a:pPr algn="ctr"/>
            <a:r>
              <a:rPr lang="es-MX" sz="2667" dirty="0">
                <a:solidFill>
                  <a:schemeClr val="bg1">
                    <a:lumMod val="50000"/>
                  </a:schemeClr>
                </a:solidFill>
              </a:rPr>
              <a:t>POR LA HUMANIDAD</a:t>
            </a:r>
            <a:endParaRPr lang="en-US" sz="26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Google Shape;90;p14"/>
          <p:cNvSpPr txBox="1">
            <a:spLocks/>
          </p:cNvSpPr>
          <p:nvPr/>
        </p:nvSpPr>
        <p:spPr>
          <a:xfrm>
            <a:off x="1098604" y="5121678"/>
            <a:ext cx="2202426" cy="96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2667" b="1" dirty="0">
                <a:solidFill>
                  <a:schemeClr val="bg1">
                    <a:lumMod val="50000"/>
                  </a:schemeClr>
                </a:solidFill>
              </a:rPr>
              <a:t>MORIR</a:t>
            </a:r>
          </a:p>
          <a:p>
            <a:pPr algn="ctr"/>
            <a:r>
              <a:rPr lang="en-US" sz="2667" dirty="0">
                <a:solidFill>
                  <a:schemeClr val="bg1">
                    <a:lumMod val="50000"/>
                  </a:schemeClr>
                </a:solidFill>
              </a:rPr>
              <a:t>MUERTE </a:t>
            </a:r>
            <a:r>
              <a:rPr lang="en-US" sz="2667" dirty="0" smtClean="0">
                <a:solidFill>
                  <a:schemeClr val="bg1">
                    <a:lumMod val="50000"/>
                  </a:schemeClr>
                </a:solidFill>
              </a:rPr>
              <a:t>PSICOLÓGICA</a:t>
            </a:r>
            <a:endParaRPr lang="en-US" sz="26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Google Shape;90;p14"/>
          <p:cNvSpPr txBox="1">
            <a:spLocks/>
          </p:cNvSpPr>
          <p:nvPr/>
        </p:nvSpPr>
        <p:spPr>
          <a:xfrm>
            <a:off x="4140076" y="907556"/>
            <a:ext cx="4152844" cy="9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MX" sz="2667" b="1" dirty="0">
                <a:solidFill>
                  <a:schemeClr val="bg1">
                    <a:lumMod val="50000"/>
                  </a:schemeClr>
                </a:solidFill>
              </a:rPr>
              <a:t>NACER</a:t>
            </a:r>
          </a:p>
          <a:p>
            <a:pPr algn="ctr"/>
            <a:r>
              <a:rPr lang="en-US" sz="2667" dirty="0">
                <a:solidFill>
                  <a:schemeClr val="bg1">
                    <a:lumMod val="50000"/>
                  </a:schemeClr>
                </a:solidFill>
              </a:rPr>
              <a:t>NACIMIENTO </a:t>
            </a:r>
            <a:r>
              <a:rPr lang="en-US" sz="2667" dirty="0" smtClean="0">
                <a:solidFill>
                  <a:schemeClr val="bg1">
                    <a:lumMod val="50000"/>
                  </a:schemeClr>
                </a:solidFill>
              </a:rPr>
              <a:t> ESPIRITUAL</a:t>
            </a:r>
            <a:endParaRPr lang="en-US" sz="2667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892700" y="1801091"/>
            <a:ext cx="10780295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7200" i="0" dirty="0"/>
              <a:t>¿</a:t>
            </a:r>
            <a:r>
              <a:rPr lang="es-MX" sz="7200" i="0" dirty="0" smtClean="0"/>
              <a:t>CÓMO DIFERECIAR EL EGO, LA PERSONALIDAD Y LA ESENCIA?</a:t>
            </a:r>
            <a:endParaRPr sz="7200" b="1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5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13868" y="411904"/>
            <a:ext cx="1869964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 smtClean="0">
                <a:latin typeface="Source Sans Pro" panose="020B0503030403020204" pitchFamily="34" charset="0"/>
              </a:rPr>
              <a:t>Ejemplo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  <p:pic>
        <p:nvPicPr>
          <p:cNvPr id="1026" name="Picture 2" descr="A qué se debe la hipocresía? - Psicología en Acci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53" y="1027886"/>
            <a:ext cx="8669907" cy="49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674753" y="6071701"/>
            <a:ext cx="9326123" cy="7096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dirty="0" smtClean="0">
                <a:solidFill>
                  <a:srgbClr val="415665"/>
                </a:solidFill>
              </a:rPr>
              <a:t>Voy por la calle y me encuentro con alguien al que </a:t>
            </a:r>
            <a:r>
              <a:rPr lang="es-MX" sz="2400" b="1" dirty="0" smtClean="0">
                <a:solidFill>
                  <a:srgbClr val="415665"/>
                </a:solidFill>
              </a:rPr>
              <a:t>le debo dinero</a:t>
            </a:r>
            <a:endParaRPr lang="es-MX" sz="2400" b="1" dirty="0">
              <a:solidFill>
                <a:srgbClr val="415665"/>
              </a:solidFill>
            </a:endParaRPr>
          </a:p>
        </p:txBody>
      </p:sp>
      <p:sp>
        <p:nvSpPr>
          <p:cNvPr id="13" name="Google Shape;90;p14"/>
          <p:cNvSpPr txBox="1">
            <a:spLocks/>
          </p:cNvSpPr>
          <p:nvPr/>
        </p:nvSpPr>
        <p:spPr>
          <a:xfrm>
            <a:off x="7832557" y="1263793"/>
            <a:ext cx="2974297" cy="146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sz="2667" b="1" dirty="0" smtClean="0">
                <a:solidFill>
                  <a:schemeClr val="bg1"/>
                </a:solidFill>
              </a:rPr>
              <a:t>EGO, DESEO DE:</a:t>
            </a:r>
          </a:p>
          <a:p>
            <a:pPr algn="ctr"/>
            <a:r>
              <a:rPr lang="es-CO" sz="2667" b="1" dirty="0" smtClean="0">
                <a:solidFill>
                  <a:schemeClr val="bg1"/>
                </a:solidFill>
              </a:rPr>
              <a:t>Mentir</a:t>
            </a:r>
          </a:p>
          <a:p>
            <a:pPr algn="ctr"/>
            <a:r>
              <a:rPr lang="es-CO" sz="2667" b="1" dirty="0" smtClean="0">
                <a:solidFill>
                  <a:schemeClr val="bg1"/>
                </a:solidFill>
              </a:rPr>
              <a:t>Esconderse</a:t>
            </a:r>
          </a:p>
          <a:p>
            <a:pPr algn="ctr"/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4" name="Google Shape;90;p14"/>
          <p:cNvSpPr txBox="1">
            <a:spLocks/>
          </p:cNvSpPr>
          <p:nvPr/>
        </p:nvSpPr>
        <p:spPr>
          <a:xfrm>
            <a:off x="7832557" y="2962364"/>
            <a:ext cx="2974297" cy="146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sz="2667" b="1" dirty="0" smtClean="0">
                <a:solidFill>
                  <a:schemeClr val="bg1"/>
                </a:solidFill>
              </a:rPr>
              <a:t>PERSONALIDAD:</a:t>
            </a:r>
          </a:p>
          <a:p>
            <a:pPr algn="ctr"/>
            <a:r>
              <a:rPr lang="es-CO" sz="2667" b="1" dirty="0" smtClean="0">
                <a:solidFill>
                  <a:schemeClr val="bg1"/>
                </a:solidFill>
              </a:rPr>
              <a:t>Apariencia</a:t>
            </a:r>
          </a:p>
          <a:p>
            <a:pPr algn="ctr"/>
            <a:r>
              <a:rPr lang="es-CO" sz="2667" b="1" dirty="0" smtClean="0">
                <a:solidFill>
                  <a:schemeClr val="bg1"/>
                </a:solidFill>
              </a:rPr>
              <a:t>Hipocresía</a:t>
            </a:r>
          </a:p>
          <a:p>
            <a:pPr algn="ctr"/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5" name="Google Shape;90;p14"/>
          <p:cNvSpPr txBox="1">
            <a:spLocks/>
          </p:cNvSpPr>
          <p:nvPr/>
        </p:nvSpPr>
        <p:spPr>
          <a:xfrm>
            <a:off x="7832557" y="4598185"/>
            <a:ext cx="2974297" cy="146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sz="2667" b="1" dirty="0" smtClean="0">
                <a:solidFill>
                  <a:schemeClr val="bg1"/>
                </a:solidFill>
              </a:rPr>
              <a:t>ESENCIA:</a:t>
            </a:r>
            <a:endParaRPr lang="en-US" sz="2667" dirty="0">
              <a:solidFill>
                <a:schemeClr val="bg1"/>
              </a:solidFill>
            </a:endParaRPr>
          </a:p>
          <a:p>
            <a:pPr algn="ctr"/>
            <a:r>
              <a:rPr lang="en-US" sz="2667" b="1" dirty="0" smtClean="0">
                <a:solidFill>
                  <a:schemeClr val="bg1"/>
                </a:solidFill>
              </a:rPr>
              <a:t>Lo real</a:t>
            </a:r>
          </a:p>
          <a:p>
            <a:pPr algn="ctr"/>
            <a:r>
              <a:rPr lang="en-US" sz="2667" b="1" dirty="0" smtClean="0">
                <a:solidFill>
                  <a:schemeClr val="bg1"/>
                </a:solidFill>
              </a:rPr>
              <a:t>La </a:t>
            </a:r>
            <a:r>
              <a:rPr lang="en-US" sz="2667" b="1" dirty="0" err="1" smtClean="0">
                <a:solidFill>
                  <a:schemeClr val="bg1"/>
                </a:solidFill>
              </a:rPr>
              <a:t>verdad</a:t>
            </a:r>
            <a:endParaRPr lang="es-CO" sz="2667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9835695" y="2316392"/>
            <a:ext cx="2356405" cy="29912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1" algn="ctr"/>
            <a:r>
              <a:rPr lang="es-MX" sz="2800" b="1" dirty="0" smtClean="0">
                <a:solidFill>
                  <a:schemeClr val="bg1"/>
                </a:solidFill>
                <a:latin typeface="Source Sans Pro" panose="020B0503030403020204" pitchFamily="34" charset="0"/>
              </a:rPr>
              <a:t>“</a:t>
            </a:r>
            <a:r>
              <a:rPr lang="es-MX" sz="2800" dirty="0">
                <a:solidFill>
                  <a:schemeClr val="bg1"/>
                </a:solidFill>
                <a:latin typeface="Source Sans Pro" panose="020B0503030403020204" pitchFamily="34" charset="0"/>
              </a:rPr>
              <a:t>debemos volvernos reflexivos. </a:t>
            </a:r>
            <a:br>
              <a:rPr lang="es-MX" sz="2800" dirty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s-MX" sz="2800" dirty="0">
                <a:solidFill>
                  <a:schemeClr val="bg1"/>
                </a:solidFill>
                <a:latin typeface="Source Sans Pro" panose="020B0503030403020204" pitchFamily="34" charset="0"/>
              </a:rPr>
              <a:t>Saber diferenciar </a:t>
            </a:r>
            <a:r>
              <a:rPr lang="es-MX" sz="28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en cada acto el </a:t>
            </a:r>
            <a:r>
              <a:rPr lang="es-MX" sz="2800" b="1" dirty="0" smtClean="0">
                <a:solidFill>
                  <a:schemeClr val="bg1"/>
                </a:solidFill>
                <a:latin typeface="Source Sans Pro" panose="020B0503030403020204" pitchFamily="34" charset="0"/>
              </a:rPr>
              <a:t>actor</a:t>
            </a:r>
            <a:r>
              <a:rPr lang="es-MX" sz="2800" b="1" dirty="0" smtClean="0">
                <a:solidFill>
                  <a:schemeClr val="bg1"/>
                </a:solidFill>
                <a:latin typeface="Source Sans Pro" panose="020B0503030403020204" pitchFamily="34" charset="0"/>
              </a:rPr>
              <a:t>”. </a:t>
            </a:r>
            <a:endParaRPr sz="28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xfrm>
            <a:off x="9723300" y="0"/>
            <a:ext cx="2468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63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5333" b="1" i="0" dirty="0"/>
              <a:t>PRÓXIMA </a:t>
            </a:r>
          </a:p>
          <a:p>
            <a:pPr marL="0" indent="0">
              <a:buNone/>
            </a:pPr>
            <a:r>
              <a:rPr lang="es-MX" sz="5333" b="1" i="0" dirty="0"/>
              <a:t>CONFERENCIA</a:t>
            </a:r>
            <a:r>
              <a:rPr lang="en" sz="5333" b="1" i="0" dirty="0"/>
              <a:t>.</a:t>
            </a:r>
          </a:p>
          <a:p>
            <a:pPr marL="0" indent="0">
              <a:buNone/>
            </a:pPr>
            <a:r>
              <a:rPr lang="en" sz="3467" b="1" i="0" dirty="0"/>
              <a:t>Conferencia 16 / Fase A</a:t>
            </a:r>
            <a:endParaRPr sz="3467" b="1" i="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sp>
        <p:nvSpPr>
          <p:cNvPr id="4" name="Google Shape;99;p15"/>
          <p:cNvSpPr txBox="1">
            <a:spLocks/>
          </p:cNvSpPr>
          <p:nvPr/>
        </p:nvSpPr>
        <p:spPr>
          <a:xfrm>
            <a:off x="817318" y="5026400"/>
            <a:ext cx="10557164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/>
            <a:r>
              <a:rPr lang="es-MX" sz="2667" b="1" dirty="0"/>
              <a:t>Observación de Sí mismo.</a:t>
            </a:r>
          </a:p>
          <a:p>
            <a:pPr marL="0" indent="0" algn="ctr"/>
            <a:r>
              <a:rPr lang="es-MX" sz="2667" b="1" dirty="0"/>
              <a:t>La Auto – Observación.</a:t>
            </a:r>
          </a:p>
        </p:txBody>
      </p:sp>
    </p:spTree>
    <p:extLst>
      <p:ext uri="{BB962C8B-B14F-4D97-AF65-F5344CB8AC3E}">
        <p14:creationId xmlns:p14="http://schemas.microsoft.com/office/powerpoint/2010/main" val="41710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80401" y="5154431"/>
            <a:ext cx="7655995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267" dirty="0">
                <a:latin typeface="Dosis" panose="020B0604020202020204" charset="0"/>
              </a:rPr>
              <a:t>75 conferencias prácticas gratis y de entrada libre</a:t>
            </a:r>
          </a:p>
        </p:txBody>
      </p:sp>
      <p:pic>
        <p:nvPicPr>
          <p:cNvPr id="10" name="Imagen 9" descr="Resultado de imagen para LOGO FACEBOOK 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" y="1068577"/>
            <a:ext cx="967525" cy="9215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1095126" y="1259847"/>
            <a:ext cx="594860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s-MX" sz="2400" b="1" dirty="0">
                <a:solidFill>
                  <a:schemeClr val="tx2">
                    <a:lumMod val="10000"/>
                  </a:schemeClr>
                </a:solidFill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CONFERENCIAS CONOCIMIENTO DE SI MISMO </a:t>
            </a:r>
            <a:endParaRPr lang="es-CO" sz="2400" b="1" dirty="0">
              <a:solidFill>
                <a:schemeClr val="tx2">
                  <a:lumMod val="10000"/>
                </a:schemeClr>
              </a:solidFill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 descr="Resultado de imagen para logo instagram 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81" y="1095483"/>
            <a:ext cx="1295472" cy="116218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8250038" y="1210515"/>
            <a:ext cx="286969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s-MX" sz="24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CONFERENCIASCDSM</a:t>
            </a:r>
            <a:endParaRPr lang="es-CO" sz="2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819014" y="2310413"/>
            <a:ext cx="2887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CONOCIMIENTO</a:t>
            </a:r>
          </a:p>
          <a:p>
            <a:pPr algn="ctr"/>
            <a:r>
              <a:rPr lang="es-MX" sz="24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DESIMISMO </a:t>
            </a:r>
            <a:endParaRPr lang="es-CO" sz="2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247477" y="41220"/>
            <a:ext cx="4571537" cy="8387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5400" dirty="0">
                <a:solidFill>
                  <a:schemeClr val="bg1"/>
                </a:solidFill>
                <a:latin typeface="Dosis" panose="020B0604020202020204" charset="0"/>
              </a:rPr>
              <a:t>Contáctanos:</a:t>
            </a:r>
          </a:p>
        </p:txBody>
      </p:sp>
      <p:pic>
        <p:nvPicPr>
          <p:cNvPr id="2061" name="Picture 13" descr="Logo Youtube PNG transparente - Stick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265" y="1783306"/>
            <a:ext cx="2601109" cy="161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1682937" y="2210875"/>
            <a:ext cx="47476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CONFERENCIAS CONOCIMIENTO</a:t>
            </a:r>
            <a:endParaRPr lang="es-MX" sz="2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b="1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DE SI MISMO </a:t>
            </a:r>
            <a:endParaRPr lang="es-CO" sz="2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886" y="5154432"/>
            <a:ext cx="1679436" cy="1612669"/>
          </a:xfrm>
          <a:prstGeom prst="rect">
            <a:avLst/>
          </a:prstGeom>
        </p:spPr>
      </p:pic>
      <p:sp>
        <p:nvSpPr>
          <p:cNvPr id="17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dirty="0" smtClean="0"/>
              <a:t>15</a:t>
            </a:r>
            <a:endParaRPr dirty="0"/>
          </a:p>
        </p:txBody>
      </p:sp>
      <p:pic>
        <p:nvPicPr>
          <p:cNvPr id="1063" name="Picture 39" descr="Conocimiento de Si Mismo Sabes quien eres? Para que es la existencia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45" y="2294092"/>
            <a:ext cx="885603" cy="8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Archivo:Google Play Arrow logo.svg - Wikipedia, la enciclopedia lib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380" y="2310411"/>
            <a:ext cx="838825" cy="89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clipart-library.com/images_k/whatsapp-transparent/whatsapp-transparent-9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sz="1400"/>
          </a:p>
        </p:txBody>
      </p:sp>
      <p:pic>
        <p:nvPicPr>
          <p:cNvPr id="1034" name="Picture 10" descr="https://2.bp.blogspot.com/-QfS1hyElLFk/XDdD551JV7I/AAAAAAAAGu0/ZwfoMBwMoiUAzSCHhP4QvHn_KyjaeecWQCK4BGAYYCw/s1600/logo%2Bwhatsap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95" y="3405218"/>
            <a:ext cx="790236" cy="79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6564123" y="3369154"/>
            <a:ext cx="47328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+57 3203591914</a:t>
            </a:r>
            <a:endParaRPr lang="es-CO" sz="4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2061257" y="3401847"/>
            <a:ext cx="41077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+57 3138746605</a:t>
            </a:r>
            <a:endParaRPr lang="es-CO" sz="4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0" descr="https://2.bp.blogspot.com/-QfS1hyElLFk/XDdD551JV7I/AAAAAAAAGu0/ZwfoMBwMoiUAzSCHhP4QvHn_KyjaeecWQCK4BGAYYCw/s1600/logo%2Bwhatsap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05" y="3348359"/>
            <a:ext cx="790236" cy="79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1682937" y="4108095"/>
            <a:ext cx="90808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www.conocimientodesimismo.co</a:t>
            </a:r>
            <a:endParaRPr lang="es-CO" sz="4400" b="1" dirty="0">
              <a:solidFill>
                <a:schemeClr val="bg1"/>
              </a:solidFill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8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8000" i="0" dirty="0"/>
              <a:t>¿QUÉ ES </a:t>
            </a:r>
            <a:r>
              <a:rPr lang="es-MX" sz="8000" b="1" i="0" dirty="0"/>
              <a:t>EL EGO?</a:t>
            </a:r>
            <a:endParaRPr lang="es-MX" sz="15333" b="1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7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022907" y="2111834"/>
            <a:ext cx="4726047" cy="37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/>
              <a:t>Yoes </a:t>
            </a:r>
            <a:endParaRPr lang="es-MX" sz="2133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/>
              <a:t>Agregados </a:t>
            </a:r>
            <a:r>
              <a:rPr lang="es-MX" sz="2133" dirty="0"/>
              <a:t>Psicológicos </a:t>
            </a:r>
            <a:endParaRPr lang="es-MX" sz="2133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/>
              <a:t>Defectos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/>
              <a:t>Errores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/>
              <a:t>Deseos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/>
              <a:t>Tentaciones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/>
              <a:t>Demonios </a:t>
            </a:r>
            <a:r>
              <a:rPr lang="es-MX" sz="2133" dirty="0" smtClean="0"/>
              <a:t>rojos </a:t>
            </a:r>
            <a:r>
              <a:rPr lang="es-MX" sz="2133" dirty="0"/>
              <a:t>de </a:t>
            </a:r>
            <a:r>
              <a:rPr lang="es-MX" sz="2133" dirty="0" err="1"/>
              <a:t>Seth</a:t>
            </a:r>
            <a:endParaRPr lang="es-MX" sz="2133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/>
              <a:t> </a:t>
            </a:r>
            <a:r>
              <a:rPr lang="es-MX" sz="2133" dirty="0" smtClean="0"/>
              <a:t>Pecados </a:t>
            </a:r>
            <a:endParaRPr lang="es-MX" sz="2133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 smtClean="0"/>
              <a:t>Formas </a:t>
            </a:r>
            <a:r>
              <a:rPr lang="es-MX" sz="2133" dirty="0" err="1" smtClean="0"/>
              <a:t>equivodadas</a:t>
            </a:r>
            <a:r>
              <a:rPr lang="es-MX" sz="2133" dirty="0" smtClean="0"/>
              <a:t> de ser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2133" dirty="0" smtClean="0"/>
              <a:t>Diablos</a:t>
            </a:r>
            <a:endParaRPr lang="es-MX" sz="2133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1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014228" y="1596211"/>
            <a:ext cx="5247191" cy="58264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dirty="0"/>
              <a:t>Distintos </a:t>
            </a:r>
            <a:r>
              <a:rPr lang="es-MX" sz="2400" b="1" dirty="0"/>
              <a:t>Nombres </a:t>
            </a:r>
            <a:r>
              <a:rPr lang="es-MX" sz="2400" dirty="0"/>
              <a:t>que recibe el Ego:</a:t>
            </a:r>
            <a:endParaRPr lang="es-MX" sz="2400" b="1" dirty="0"/>
          </a:p>
        </p:txBody>
      </p:sp>
      <p:sp>
        <p:nvSpPr>
          <p:cNvPr id="8" name="Google Shape;81;p13"/>
          <p:cNvSpPr txBox="1">
            <a:spLocks noGrp="1"/>
          </p:cNvSpPr>
          <p:nvPr>
            <p:ph type="title"/>
          </p:nvPr>
        </p:nvSpPr>
        <p:spPr>
          <a:xfrm>
            <a:off x="1125900" y="823808"/>
            <a:ext cx="4776136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¿Qué es el ego?</a:t>
            </a:r>
            <a:endParaRPr sz="2800" dirty="0">
              <a:latin typeface="Source Sans Pro" panose="020B05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18" y="912144"/>
            <a:ext cx="5101691" cy="59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5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6000" i="0" dirty="0"/>
              <a:t>Algunas cosas del </a:t>
            </a:r>
          </a:p>
          <a:p>
            <a:pPr marL="0" indent="0">
              <a:buNone/>
            </a:pPr>
            <a:r>
              <a:rPr lang="es-MX" sz="6000" b="1" i="0" dirty="0"/>
              <a:t>Yo Psicológico:</a:t>
            </a:r>
            <a:endParaRPr sz="6000" b="1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55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959644" y="903701"/>
            <a:ext cx="5759809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Algunas cosas del Yo Psicológico.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835227" y="2404168"/>
            <a:ext cx="6023045" cy="8066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endParaRPr lang="es-MX" sz="2400" dirty="0"/>
          </a:p>
          <a:p>
            <a:pPr marL="135464" indent="0" algn="just">
              <a:buNone/>
            </a:pPr>
            <a:r>
              <a:rPr lang="es-MX" sz="2400" dirty="0" smtClean="0"/>
              <a:t> </a:t>
            </a:r>
            <a:endParaRPr lang="es-MX" sz="2400" b="1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79" y="1101527"/>
            <a:ext cx="5626262" cy="5626262"/>
          </a:xfrm>
          <a:prstGeom prst="rect">
            <a:avLst/>
          </a:prstGeom>
        </p:spPr>
      </p:pic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7680544" y="579052"/>
            <a:ext cx="3611838" cy="522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3200" b="1" dirty="0">
                <a:latin typeface="Source Sans Pro" panose="020B0503030403020204" pitchFamily="34" charset="0"/>
              </a:rPr>
              <a:t>5 DIMENSIÓN</a:t>
            </a:r>
          </a:p>
        </p:txBody>
      </p:sp>
      <p:sp>
        <p:nvSpPr>
          <p:cNvPr id="9" name="Google Shape;82;p13"/>
          <p:cNvSpPr txBox="1">
            <a:spLocks noGrp="1"/>
          </p:cNvSpPr>
          <p:nvPr>
            <p:ph type="body" idx="2"/>
          </p:nvPr>
        </p:nvSpPr>
        <p:spPr>
          <a:xfrm>
            <a:off x="1058082" y="5300757"/>
            <a:ext cx="5577334" cy="91713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ctr">
              <a:buNone/>
            </a:pPr>
            <a:r>
              <a:rPr lang="es-MX" sz="2800" b="1" i="1" dirty="0">
                <a:solidFill>
                  <a:srgbClr val="0DB7C4"/>
                </a:solidFill>
              </a:rPr>
              <a:t>Cada Yo tiene su propia personalidad.</a:t>
            </a:r>
          </a:p>
        </p:txBody>
      </p:sp>
      <p:sp>
        <p:nvSpPr>
          <p:cNvPr id="11" name="Google Shape;82;p13"/>
          <p:cNvSpPr txBox="1">
            <a:spLocks noGrp="1"/>
          </p:cNvSpPr>
          <p:nvPr>
            <p:ph type="body" idx="2"/>
          </p:nvPr>
        </p:nvSpPr>
        <p:spPr>
          <a:xfrm>
            <a:off x="828025" y="2239978"/>
            <a:ext cx="6023045" cy="25508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dirty="0"/>
              <a:t>¿De donde </a:t>
            </a:r>
            <a:r>
              <a:rPr lang="es-MX" sz="2400" b="1" dirty="0"/>
              <a:t>nacen</a:t>
            </a:r>
            <a:r>
              <a:rPr lang="es-MX" sz="2400" dirty="0"/>
              <a:t>?</a:t>
            </a:r>
          </a:p>
          <a:p>
            <a:pPr algn="just"/>
            <a:r>
              <a:rPr lang="es-MX" sz="2400" dirty="0" smtClean="0"/>
              <a:t>¿Cómo se </a:t>
            </a:r>
            <a:r>
              <a:rPr lang="es-MX" sz="2400" b="1" dirty="0" smtClean="0"/>
              <a:t>robustecen</a:t>
            </a:r>
            <a:r>
              <a:rPr lang="es-MX" sz="2400" dirty="0" smtClean="0"/>
              <a:t>?</a:t>
            </a:r>
          </a:p>
          <a:p>
            <a:pPr algn="just"/>
            <a:r>
              <a:rPr lang="es-MX" sz="2400" dirty="0" smtClean="0"/>
              <a:t>¿Cómo se </a:t>
            </a:r>
            <a:r>
              <a:rPr lang="es-MX" sz="2400" b="1" dirty="0" smtClean="0"/>
              <a:t>manifiestan</a:t>
            </a:r>
            <a:r>
              <a:rPr lang="es-MX" sz="2400" dirty="0" smtClean="0"/>
              <a:t>?</a:t>
            </a:r>
            <a:endParaRPr lang="es-MX" sz="2400" dirty="0"/>
          </a:p>
          <a:p>
            <a:pPr algn="just"/>
            <a:r>
              <a:rPr lang="es-MX" sz="2400" dirty="0" smtClean="0"/>
              <a:t>¿Cuál es su </a:t>
            </a:r>
            <a:r>
              <a:rPr lang="es-MX" sz="2400" b="1" dirty="0" smtClean="0"/>
              <a:t>naturaleza</a:t>
            </a:r>
            <a:r>
              <a:rPr lang="es-MX" sz="2400" dirty="0" smtClean="0"/>
              <a:t>?</a:t>
            </a:r>
            <a:endParaRPr lang="es-MX" sz="2400" dirty="0"/>
          </a:p>
          <a:p>
            <a:pPr algn="just"/>
            <a:r>
              <a:rPr lang="es-MX" sz="2400" dirty="0" smtClean="0"/>
              <a:t>¿A qué </a:t>
            </a:r>
            <a:r>
              <a:rPr lang="es-MX" sz="2400" b="1" dirty="0" smtClean="0"/>
              <a:t>dimensión</a:t>
            </a:r>
            <a:r>
              <a:rPr lang="es-MX" sz="2400" dirty="0" smtClean="0"/>
              <a:t> pertenecen?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29241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0" y="1801091"/>
            <a:ext cx="12192000" cy="15477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7200" b="1" i="0" dirty="0" smtClean="0"/>
              <a:t>Tipos de Yoes</a:t>
            </a:r>
            <a:r>
              <a:rPr lang="es-MX" sz="7200" i="0" dirty="0" smtClean="0"/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MX" sz="7200" i="0" dirty="0" smtClean="0"/>
              <a:t>Nuevos y Viejos </a:t>
            </a:r>
            <a:endParaRPr sz="720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1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5900" y="878409"/>
            <a:ext cx="5759809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Los yoes nuevos o recién creados.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729586" y="1642039"/>
            <a:ext cx="5891429" cy="18287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s-MX" sz="2400" dirty="0"/>
              <a:t>En estas últimas existencias hemos </a:t>
            </a:r>
            <a:r>
              <a:rPr lang="es-MX" sz="2400" b="1" dirty="0"/>
              <a:t>creado</a:t>
            </a:r>
            <a:r>
              <a:rPr lang="es-MX" sz="2400" dirty="0"/>
              <a:t> </a:t>
            </a:r>
            <a:r>
              <a:rPr lang="es-MX" sz="2400" b="1" dirty="0"/>
              <a:t>muchísimos yoes </a:t>
            </a:r>
            <a:r>
              <a:rPr lang="es-MX" sz="2400" dirty="0"/>
              <a:t>que antes no teníamos.</a:t>
            </a:r>
          </a:p>
          <a:p>
            <a:pPr marL="135463" indent="0" algn="just">
              <a:buNone/>
            </a:pPr>
            <a:endParaRPr lang="es-MX" sz="2400" b="1" dirty="0"/>
          </a:p>
          <a:p>
            <a:pPr algn="just"/>
            <a:r>
              <a:rPr lang="es-MX" sz="2400" b="1" dirty="0"/>
              <a:t>Ejemplos: </a:t>
            </a:r>
          </a:p>
          <a:p>
            <a:pPr marL="135463" indent="0" algn="just">
              <a:buNone/>
            </a:pPr>
            <a:endParaRPr lang="es-MX" sz="2400" b="1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10" name="Google Shape;82;p13"/>
          <p:cNvSpPr txBox="1">
            <a:spLocks noGrp="1"/>
          </p:cNvSpPr>
          <p:nvPr>
            <p:ph type="body" idx="2"/>
          </p:nvPr>
        </p:nvSpPr>
        <p:spPr>
          <a:xfrm>
            <a:off x="4005804" y="3972081"/>
            <a:ext cx="2594110" cy="2025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/>
              <a:t>Videojuegos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/>
              <a:t>Cineasta.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/>
              <a:t>Ciudadano.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/>
              <a:t>Pornografía.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 smtClean="0"/>
              <a:t>coleccionista</a:t>
            </a:r>
            <a:endParaRPr lang="es-MX" sz="24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/>
              <a:t>Etc.</a:t>
            </a:r>
          </a:p>
        </p:txBody>
      </p:sp>
      <p:sp>
        <p:nvSpPr>
          <p:cNvPr id="11" name="Google Shape;82;p13"/>
          <p:cNvSpPr txBox="1">
            <a:spLocks noGrp="1"/>
          </p:cNvSpPr>
          <p:nvPr>
            <p:ph type="body" idx="2"/>
          </p:nvPr>
        </p:nvSpPr>
        <p:spPr>
          <a:xfrm>
            <a:off x="918416" y="3972082"/>
            <a:ext cx="2909456" cy="2025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/>
              <a:t>Redes Sociales.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/>
              <a:t>Del celular.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/>
              <a:t>Televidente.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/>
              <a:t>Conductor.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/>
              <a:t>Lector.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07" y="1000416"/>
            <a:ext cx="5682593" cy="56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1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imon template">
  <a:themeElements>
    <a:clrScheme name="Custom 347">
      <a:dk1>
        <a:srgbClr val="415665"/>
      </a:dk1>
      <a:lt1>
        <a:srgbClr val="FFFFFF"/>
      </a:lt1>
      <a:dk2>
        <a:srgbClr val="0DB7C4"/>
      </a:dk2>
      <a:lt2>
        <a:srgbClr val="F6F6F6"/>
      </a:lt2>
      <a:accent1>
        <a:srgbClr val="0A95B0"/>
      </a:accent1>
      <a:accent2>
        <a:srgbClr val="A7E5E9"/>
      </a:accent2>
      <a:accent3>
        <a:srgbClr val="A9D039"/>
      </a:accent3>
      <a:accent4>
        <a:srgbClr val="FFBC00"/>
      </a:accent4>
      <a:accent5>
        <a:srgbClr val="F24745"/>
      </a:accent5>
      <a:accent6>
        <a:srgbClr val="B3B3B3"/>
      </a:accent6>
      <a:hlink>
        <a:srgbClr val="0DB7C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7425</TotalTime>
  <Words>941</Words>
  <Application>Microsoft Office PowerPoint</Application>
  <PresentationFormat>Panorámica</PresentationFormat>
  <Paragraphs>232</Paragraphs>
  <Slides>36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Dosis</vt:lpstr>
      <vt:lpstr>Source Sans Pro</vt:lpstr>
      <vt:lpstr>Calibri</vt:lpstr>
      <vt:lpstr>Wingdings</vt:lpstr>
      <vt:lpstr>Times New Roman</vt:lpstr>
      <vt:lpstr>Cerimon template</vt:lpstr>
      <vt:lpstr>    EGO, PERSONALIDAD Y ESENCIA.</vt:lpstr>
      <vt:lpstr>Presentación de PowerPoint</vt:lpstr>
      <vt:lpstr>Ego, personalidad y esencia.</vt:lpstr>
      <vt:lpstr>Presentación de PowerPoint</vt:lpstr>
      <vt:lpstr>¿Qué es el ego?</vt:lpstr>
      <vt:lpstr>Presentación de PowerPoint</vt:lpstr>
      <vt:lpstr>Algunas cosas del Yo Psicológico.</vt:lpstr>
      <vt:lpstr>Presentación de PowerPoint</vt:lpstr>
      <vt:lpstr>Los yoes nuevos o recién creados.</vt:lpstr>
      <vt:lpstr>Hay yoes psicológicos muy viejos.</vt:lpstr>
      <vt:lpstr>Presentación de PowerPoint</vt:lpstr>
      <vt:lpstr>El yo evoluciona.</vt:lpstr>
      <vt:lpstr>Presentación de PowerPoint</vt:lpstr>
      <vt:lpstr>Todos los yoes pueden ser eliminados VOLUNTARIAMENTE</vt:lpstr>
      <vt:lpstr>Todos los yoes pueden ser eliminados INVOLUNTARIAMENTE</vt:lpstr>
      <vt:lpstr>Presentación de PowerPoint</vt:lpstr>
      <vt:lpstr>El yo origina la recurrencia.</vt:lpstr>
      <vt:lpstr>Presentación de PowerPoint</vt:lpstr>
      <vt:lpstr>El yo es deseo.</vt:lpstr>
      <vt:lpstr>Presentación de PowerPoint</vt:lpstr>
      <vt:lpstr>¿Qué es la personalidad?</vt:lpstr>
      <vt:lpstr>¿Cómo se forma personalidad?</vt:lpstr>
      <vt:lpstr>Elementos de la personalidad.</vt:lpstr>
      <vt:lpstr>¿Cómo se manifiesta la personalidad?</vt:lpstr>
      <vt:lpstr>Consecuencias de la Personalidad</vt:lpstr>
      <vt:lpstr>Tipos de personalidad.</vt:lpstr>
      <vt:lpstr>Presentación de PowerPoint</vt:lpstr>
      <vt:lpstr>¿Qué es la esencia?</vt:lpstr>
      <vt:lpstr>¿Qué es la esencia?</vt:lpstr>
      <vt:lpstr>¿Qué es la esencia?</vt:lpstr>
      <vt:lpstr>¿Qué busca?</vt:lpstr>
      <vt:lpstr>Presentación de PowerPoint</vt:lpstr>
      <vt:lpstr>Ejemplo</vt:lpstr>
      <vt:lpstr>“debemos volvernos reflexivos.  Saber diferenciar en cada acto el actor”.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CONOCIMIENTO DE SI MISMO Y OBJETIVOS.</dc:title>
  <dc:creator>user</dc:creator>
  <cp:lastModifiedBy>Usuario</cp:lastModifiedBy>
  <cp:revision>465</cp:revision>
  <dcterms:modified xsi:type="dcterms:W3CDTF">2020-08-18T21:44:11Z</dcterms:modified>
</cp:coreProperties>
</file>